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media/image20.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316" r:id="rId2"/>
    <p:sldId id="283" r:id="rId3"/>
    <p:sldId id="317" r:id="rId4"/>
    <p:sldId id="318" r:id="rId5"/>
    <p:sldId id="295"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67" r:id="rId22"/>
    <p:sldId id="368" r:id="rId23"/>
    <p:sldId id="369" r:id="rId24"/>
    <p:sldId id="370" r:id="rId25"/>
    <p:sldId id="338" r:id="rId26"/>
    <p:sldId id="337" r:id="rId27"/>
    <p:sldId id="339" r:id="rId28"/>
    <p:sldId id="341" r:id="rId29"/>
    <p:sldId id="342" r:id="rId30"/>
    <p:sldId id="343" r:id="rId31"/>
    <p:sldId id="344" r:id="rId32"/>
    <p:sldId id="346" r:id="rId33"/>
    <p:sldId id="345"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Lst>
  <p:sldSz cx="9144000" cy="6858000" type="screen4x3"/>
  <p:notesSz cx="6669088"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rina Dengg" initials="K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111D4E"/>
    <a:srgbClr val="FF5050"/>
    <a:srgbClr val="FFCC66"/>
    <a:srgbClr val="5F5F5F"/>
    <a:srgbClr val="663300"/>
    <a:srgbClr val="6699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5" autoAdjust="0"/>
    <p:restoredTop sz="86347" autoAdjust="0"/>
  </p:normalViewPr>
  <p:slideViewPr>
    <p:cSldViewPr snapToGrid="0" showGuides="1">
      <p:cViewPr varScale="1">
        <p:scale>
          <a:sx n="107" d="100"/>
          <a:sy n="107" d="100"/>
        </p:scale>
        <p:origin x="1026" y="114"/>
      </p:cViewPr>
      <p:guideLst>
        <p:guide orient="horz" pos="346"/>
        <p:guide pos="2880"/>
      </p:guideLst>
    </p:cSldViewPr>
  </p:slideViewPr>
  <p:outlineViewPr>
    <p:cViewPr>
      <p:scale>
        <a:sx n="33" d="100"/>
        <a:sy n="33" d="100"/>
      </p:scale>
      <p:origin x="0" y="-8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3CD0E05E-0E5F-4619-840B-04816CDCE1FF}" type="datetimeFigureOut">
              <a:rPr lang="de-AT" smtClean="0"/>
              <a:t>26.06.2020</a:t>
            </a:fld>
            <a:endParaRPr lang="de-AT"/>
          </a:p>
        </p:txBody>
      </p:sp>
      <p:sp>
        <p:nvSpPr>
          <p:cNvPr id="4" name="Fußzeilenplatzhalt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r>
              <a:rPr lang="de-AT" smtClean="0"/>
              <a:t>Klassifizierung: vertraulich</a:t>
            </a:r>
            <a:endParaRPr lang="de-AT"/>
          </a:p>
        </p:txBody>
      </p:sp>
      <p:sp>
        <p:nvSpPr>
          <p:cNvPr id="5" name="Foliennummernplatzhalt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2DF16DE8-E1E4-4AF2-9B02-7E3CC699773B}" type="slidenum">
              <a:rPr lang="de-AT" smtClean="0"/>
              <a:t>‹Nr.›</a:t>
            </a:fld>
            <a:endParaRPr lang="de-AT"/>
          </a:p>
        </p:txBody>
      </p:sp>
    </p:spTree>
    <p:extLst>
      <p:ext uri="{BB962C8B-B14F-4D97-AF65-F5344CB8AC3E}">
        <p14:creationId xmlns:p14="http://schemas.microsoft.com/office/powerpoint/2010/main" val="2624214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85C4AB0C-E262-4C0E-AFB9-E3AC8707D9BE}" type="datetimeFigureOut">
              <a:rPr lang="de-DE" smtClean="0"/>
              <a:t>26.06.2020</a:t>
            </a:fld>
            <a:endParaRPr lang="de-DE"/>
          </a:p>
        </p:txBody>
      </p:sp>
      <p:sp>
        <p:nvSpPr>
          <p:cNvPr id="4" name="Folienbildplatzhalter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r>
              <a:rPr lang="de-DE" smtClean="0"/>
              <a:t>Klassifizierung: vertraulich</a:t>
            </a:r>
            <a:endParaRPr lang="de-DE"/>
          </a:p>
        </p:txBody>
      </p:sp>
      <p:sp>
        <p:nvSpPr>
          <p:cNvPr id="7" name="Foliennummernplatzhalt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8AEDFF36-2726-40AA-99D6-4D73C8508E66}" type="slidenum">
              <a:rPr lang="de-DE" smtClean="0"/>
              <a:t>‹Nr.›</a:t>
            </a:fld>
            <a:endParaRPr lang="de-DE"/>
          </a:p>
        </p:txBody>
      </p:sp>
    </p:spTree>
    <p:extLst>
      <p:ext uri="{BB962C8B-B14F-4D97-AF65-F5344CB8AC3E}">
        <p14:creationId xmlns:p14="http://schemas.microsoft.com/office/powerpoint/2010/main" val="387266249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AEDFF36-2726-40AA-99D6-4D73C8508E66}" type="slidenum">
              <a:rPr lang="de-DE" smtClean="0"/>
              <a:t>22</a:t>
            </a:fld>
            <a:endParaRPr lang="de-DE"/>
          </a:p>
        </p:txBody>
      </p:sp>
    </p:spTree>
    <p:extLst>
      <p:ext uri="{BB962C8B-B14F-4D97-AF65-F5344CB8AC3E}">
        <p14:creationId xmlns:p14="http://schemas.microsoft.com/office/powerpoint/2010/main" val="1475304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AEDFF36-2726-40AA-99D6-4D73C8508E66}" type="slidenum">
              <a:rPr lang="de-DE" smtClean="0"/>
              <a:t>23</a:t>
            </a:fld>
            <a:endParaRPr lang="de-DE"/>
          </a:p>
        </p:txBody>
      </p:sp>
    </p:spTree>
    <p:extLst>
      <p:ext uri="{BB962C8B-B14F-4D97-AF65-F5344CB8AC3E}">
        <p14:creationId xmlns:p14="http://schemas.microsoft.com/office/powerpoint/2010/main" val="256804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AEDFF36-2726-40AA-99D6-4D73C8508E66}" type="slidenum">
              <a:rPr lang="de-DE" smtClean="0"/>
              <a:t>24</a:t>
            </a:fld>
            <a:endParaRPr lang="de-DE"/>
          </a:p>
        </p:txBody>
      </p:sp>
    </p:spTree>
    <p:extLst>
      <p:ext uri="{BB962C8B-B14F-4D97-AF65-F5344CB8AC3E}">
        <p14:creationId xmlns:p14="http://schemas.microsoft.com/office/powerpoint/2010/main" val="3682825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solidFill>
                  <a:schemeClr val="accent1"/>
                </a:solidFill>
              </a:defRPr>
            </a:lvl1pPr>
          </a:lstStyle>
          <a:p>
            <a:r>
              <a:rPr lang="de-DE" smtClean="0"/>
              <a:t>Organisationseinheit / vertraulich</a:t>
            </a:r>
            <a:endParaRPr lang="de-DE" dirty="0"/>
          </a:p>
        </p:txBody>
      </p:sp>
      <p:sp>
        <p:nvSpPr>
          <p:cNvPr id="4" name="Fußzeilenplatzhalter 3"/>
          <p:cNvSpPr>
            <a:spLocks noGrp="1"/>
          </p:cNvSpPr>
          <p:nvPr>
            <p:ph type="ftr" sz="quarter" idx="11"/>
          </p:nvPr>
        </p:nvSpPr>
        <p:spPr/>
        <p:txBody>
          <a:bodyPr/>
          <a:lstStyle>
            <a:lvl1pPr>
              <a:defRPr>
                <a:solidFill>
                  <a:schemeClr val="accent1"/>
                </a:solidFill>
              </a:defRPr>
            </a:lvl1pPr>
          </a:lstStyle>
          <a:p>
            <a:r>
              <a:rPr lang="de-DE"/>
              <a:t>Titel der Präsentation ODER des Vortragenden</a:t>
            </a:r>
            <a:endParaRPr lang="de-DE" dirty="0"/>
          </a:p>
        </p:txBody>
      </p:sp>
      <p:sp>
        <p:nvSpPr>
          <p:cNvPr id="5" name="Foliennummernplatzhalter 4"/>
          <p:cNvSpPr>
            <a:spLocks noGrp="1"/>
          </p:cNvSpPr>
          <p:nvPr>
            <p:ph type="sldNum" sz="quarter" idx="12"/>
          </p:nvPr>
        </p:nvSpPr>
        <p:spPr/>
        <p:txBody>
          <a:bodyPr/>
          <a:lstStyle/>
          <a:p>
            <a:fld id="{AB6C09D1-9D44-46E9-90D5-584F6311654E}" type="slidenum">
              <a:rPr lang="de-DE" smtClean="0"/>
              <a:pPr/>
              <a:t>‹Nr.›</a:t>
            </a:fld>
            <a:endParaRPr lang="de-DE" dirty="0"/>
          </a:p>
        </p:txBody>
      </p:sp>
      <p:sp>
        <p:nvSpPr>
          <p:cNvPr id="9" name="Rechteck 8"/>
          <p:cNvSpPr/>
          <p:nvPr userDrawn="1"/>
        </p:nvSpPr>
        <p:spPr>
          <a:xfrm>
            <a:off x="0" y="1"/>
            <a:ext cx="9144000" cy="6308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6" name="Titel 1"/>
          <p:cNvSpPr>
            <a:spLocks noGrp="1"/>
          </p:cNvSpPr>
          <p:nvPr>
            <p:ph type="ctrTitle"/>
          </p:nvPr>
        </p:nvSpPr>
        <p:spPr>
          <a:xfrm>
            <a:off x="539086" y="1345093"/>
            <a:ext cx="7975073" cy="2387600"/>
          </a:xfrm>
        </p:spPr>
        <p:txBody>
          <a:bodyPr anchor="b"/>
          <a:lstStyle>
            <a:lvl1pPr algn="l">
              <a:defRPr sz="6000">
                <a:solidFill>
                  <a:schemeClr val="bg1"/>
                </a:solidFill>
                <a:latin typeface="+mj-lt"/>
              </a:defRPr>
            </a:lvl1pPr>
          </a:lstStyle>
          <a:p>
            <a:r>
              <a:rPr lang="de-DE" smtClean="0"/>
              <a:t>Titelmasterformat durch Klicken bearbeiten</a:t>
            </a:r>
            <a:endParaRPr lang="de-DE" dirty="0"/>
          </a:p>
        </p:txBody>
      </p:sp>
      <p:sp>
        <p:nvSpPr>
          <p:cNvPr id="7" name="Untertitel 2"/>
          <p:cNvSpPr>
            <a:spLocks noGrp="1"/>
          </p:cNvSpPr>
          <p:nvPr>
            <p:ph type="subTitle" idx="1"/>
          </p:nvPr>
        </p:nvSpPr>
        <p:spPr>
          <a:xfrm>
            <a:off x="539086" y="3824768"/>
            <a:ext cx="7975073" cy="1655762"/>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pic>
        <p:nvPicPr>
          <p:cNvPr id="8" name="Picture 3" descr="Y:\oeffentlichkeit_sponsoring\Laufwerk_NEU\Grafik\Logos\MedUni Wien\Hauptlogo\MedUni Wien_Logo\WEB\PNG\MedUni Wien_Hauptlogo_DE_RGB_72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1367" y="6384199"/>
            <a:ext cx="1554003"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546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341438"/>
            <a:ext cx="3886200" cy="4835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29150" y="1341438"/>
            <a:ext cx="3886200" cy="4835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p>
            <a:r>
              <a:rPr lang="de-DE" smtClean="0"/>
              <a:t>Organisationseinheit / vertraulich</a:t>
            </a:r>
            <a:endParaRPr lang="de-DE"/>
          </a:p>
        </p:txBody>
      </p:sp>
      <p:sp>
        <p:nvSpPr>
          <p:cNvPr id="6" name="Fußzeilenplatzhalter 5"/>
          <p:cNvSpPr>
            <a:spLocks noGrp="1"/>
          </p:cNvSpPr>
          <p:nvPr>
            <p:ph type="ftr" sz="quarter" idx="11"/>
          </p:nvPr>
        </p:nvSpPr>
        <p:spPr/>
        <p:txBody>
          <a:bodyPr/>
          <a:lstStyle/>
          <a:p>
            <a:r>
              <a:rPr lang="de-DE"/>
              <a:t>Titel der Präsentation ODER des Vortragenden</a:t>
            </a:r>
          </a:p>
        </p:txBody>
      </p:sp>
      <p:sp>
        <p:nvSpPr>
          <p:cNvPr id="7" name="Foliennummernplatzhalter 6"/>
          <p:cNvSpPr>
            <a:spLocks noGrp="1"/>
          </p:cNvSpPr>
          <p:nvPr>
            <p:ph type="sldNum" sz="quarter" idx="12"/>
          </p:nvPr>
        </p:nvSpPr>
        <p:spPr/>
        <p:txBody>
          <a:bodyPr/>
          <a:lstStyle/>
          <a:p>
            <a:fld id="{AB6C09D1-9D44-46E9-90D5-584F6311654E}" type="slidenum">
              <a:rPr lang="de-DE" smtClean="0"/>
              <a:t>‹Nr.›</a:t>
            </a:fld>
            <a:endParaRPr lang="de-DE"/>
          </a:p>
        </p:txBody>
      </p:sp>
    </p:spTree>
    <p:extLst>
      <p:ext uri="{BB962C8B-B14F-4D97-AF65-F5344CB8AC3E}">
        <p14:creationId xmlns:p14="http://schemas.microsoft.com/office/powerpoint/2010/main" val="4093832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7"/>
            <a:ext cx="7886700" cy="976312"/>
          </a:xfrm>
        </p:spPr>
        <p:txBody>
          <a:bodyPr/>
          <a:lstStyle/>
          <a:p>
            <a:r>
              <a:rPr lang="de-DE" smtClean="0"/>
              <a:t>Titelmasterformat durch Klicken bearbeiten</a:t>
            </a:r>
            <a:endParaRPr lang="de-DE" dirty="0"/>
          </a:p>
        </p:txBody>
      </p:sp>
      <p:sp>
        <p:nvSpPr>
          <p:cNvPr id="3" name="Textplatzhalter 2"/>
          <p:cNvSpPr>
            <a:spLocks noGrp="1"/>
          </p:cNvSpPr>
          <p:nvPr>
            <p:ph type="body" idx="1"/>
          </p:nvPr>
        </p:nvSpPr>
        <p:spPr>
          <a:xfrm>
            <a:off x="629842" y="1341439"/>
            <a:ext cx="3868340" cy="859320"/>
          </a:xfrm>
        </p:spPr>
        <p:txBody>
          <a:bodyPr anchor="t"/>
          <a:lstStyle>
            <a:lvl1pPr marL="0" indent="0">
              <a:lnSpc>
                <a:spcPct val="110000"/>
              </a:lnSpc>
              <a:buNone/>
              <a:defRPr sz="2400" b="0">
                <a:solidFill>
                  <a:schemeClr val="accent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29842" y="2200759"/>
            <a:ext cx="3868340" cy="398890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29150" y="1341439"/>
            <a:ext cx="3887391" cy="859320"/>
          </a:xfrm>
        </p:spPr>
        <p:txBody>
          <a:bodyPr anchor="t">
            <a:noAutofit/>
          </a:bodyPr>
          <a:lstStyle>
            <a:lvl1pPr marL="0" indent="0">
              <a:lnSpc>
                <a:spcPct val="110000"/>
              </a:lnSpc>
              <a:buNone/>
              <a:defRPr lang="de-DE" sz="2400" b="0" kern="1200" dirty="0">
                <a:solidFill>
                  <a:schemeClr val="accent2"/>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de-DE" smtClean="0"/>
              <a:t>Formatvorlagen des Textmasters bearbeiten</a:t>
            </a:r>
          </a:p>
        </p:txBody>
      </p:sp>
      <p:sp>
        <p:nvSpPr>
          <p:cNvPr id="6" name="Inhaltsplatzhalter 5"/>
          <p:cNvSpPr>
            <a:spLocks noGrp="1"/>
          </p:cNvSpPr>
          <p:nvPr>
            <p:ph sz="quarter" idx="4"/>
          </p:nvPr>
        </p:nvSpPr>
        <p:spPr>
          <a:xfrm>
            <a:off x="4629150" y="2200759"/>
            <a:ext cx="3887391" cy="398890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umsplatzhalter 6"/>
          <p:cNvSpPr>
            <a:spLocks noGrp="1"/>
          </p:cNvSpPr>
          <p:nvPr>
            <p:ph type="dt" sz="half" idx="10"/>
          </p:nvPr>
        </p:nvSpPr>
        <p:spPr/>
        <p:txBody>
          <a:bodyPr/>
          <a:lstStyle/>
          <a:p>
            <a:r>
              <a:rPr lang="de-DE" smtClean="0"/>
              <a:t>Organisationseinheit / vertraulich</a:t>
            </a:r>
            <a:endParaRPr lang="de-DE"/>
          </a:p>
        </p:txBody>
      </p:sp>
      <p:sp>
        <p:nvSpPr>
          <p:cNvPr id="8" name="Fußzeilenplatzhalter 7"/>
          <p:cNvSpPr>
            <a:spLocks noGrp="1"/>
          </p:cNvSpPr>
          <p:nvPr>
            <p:ph type="ftr" sz="quarter" idx="11"/>
          </p:nvPr>
        </p:nvSpPr>
        <p:spPr/>
        <p:txBody>
          <a:bodyPr/>
          <a:lstStyle/>
          <a:p>
            <a:r>
              <a:rPr lang="de-DE"/>
              <a:t>Titel der Präsentation ODER des Vortragenden</a:t>
            </a:r>
          </a:p>
        </p:txBody>
      </p:sp>
      <p:sp>
        <p:nvSpPr>
          <p:cNvPr id="9" name="Foliennummernplatzhalter 8"/>
          <p:cNvSpPr>
            <a:spLocks noGrp="1"/>
          </p:cNvSpPr>
          <p:nvPr>
            <p:ph type="sldNum" sz="quarter" idx="12"/>
          </p:nvPr>
        </p:nvSpPr>
        <p:spPr/>
        <p:txBody>
          <a:bodyPr/>
          <a:lstStyle/>
          <a:p>
            <a:fld id="{AB6C09D1-9D44-46E9-90D5-584F6311654E}" type="slidenum">
              <a:rPr lang="de-DE" smtClean="0"/>
              <a:t>‹Nr.›</a:t>
            </a:fld>
            <a:endParaRPr lang="de-DE"/>
          </a:p>
        </p:txBody>
      </p:sp>
    </p:spTree>
    <p:extLst>
      <p:ext uri="{BB962C8B-B14F-4D97-AF65-F5344CB8AC3E}">
        <p14:creationId xmlns:p14="http://schemas.microsoft.com/office/powerpoint/2010/main" val="2958681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fobox">
    <p:spTree>
      <p:nvGrpSpPr>
        <p:cNvPr id="1" name=""/>
        <p:cNvGrpSpPr/>
        <p:nvPr/>
      </p:nvGrpSpPr>
      <p:grpSpPr>
        <a:xfrm>
          <a:off x="0" y="0"/>
          <a:ext cx="0" cy="0"/>
          <a:chOff x="0" y="0"/>
          <a:chExt cx="0" cy="0"/>
        </a:xfrm>
      </p:grpSpPr>
      <p:sp>
        <p:nvSpPr>
          <p:cNvPr id="9" name="Rechteck 8"/>
          <p:cNvSpPr/>
          <p:nvPr userDrawn="1"/>
        </p:nvSpPr>
        <p:spPr>
          <a:xfrm>
            <a:off x="1" y="6308725"/>
            <a:ext cx="9144000" cy="549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3" name="Fußzeilenplatzhalter 4"/>
          <p:cNvSpPr>
            <a:spLocks noGrp="1"/>
          </p:cNvSpPr>
          <p:nvPr>
            <p:ph type="ftr" sz="quarter" idx="3"/>
          </p:nvPr>
        </p:nvSpPr>
        <p:spPr>
          <a:xfrm>
            <a:off x="4779287" y="6351776"/>
            <a:ext cx="3637668" cy="226237"/>
          </a:xfrm>
          <a:prstGeom prst="rect">
            <a:avLst/>
          </a:prstGeom>
        </p:spPr>
        <p:txBody>
          <a:bodyPr vert="horz" lIns="91440" tIns="45720" rIns="91440" bIns="45720" rtlCol="0" anchor="b"/>
          <a:lstStyle>
            <a:lvl1pPr algn="l">
              <a:defRPr sz="800">
                <a:solidFill>
                  <a:schemeClr val="bg1"/>
                </a:solidFill>
              </a:defRPr>
            </a:lvl1pPr>
          </a:lstStyle>
          <a:p>
            <a:r>
              <a:rPr lang="de-DE"/>
              <a:t>Titel der Präsentation ODER des Vortragenden</a:t>
            </a:r>
            <a:endParaRPr lang="de-DE" dirty="0"/>
          </a:p>
        </p:txBody>
      </p:sp>
      <p:sp>
        <p:nvSpPr>
          <p:cNvPr id="12" name="Datumsplatzhalter 3"/>
          <p:cNvSpPr>
            <a:spLocks noGrp="1"/>
          </p:cNvSpPr>
          <p:nvPr>
            <p:ph type="dt" sz="half" idx="2"/>
          </p:nvPr>
        </p:nvSpPr>
        <p:spPr>
          <a:xfrm>
            <a:off x="4779287" y="6528894"/>
            <a:ext cx="3637668" cy="233363"/>
          </a:xfrm>
          <a:prstGeom prst="rect">
            <a:avLst/>
          </a:prstGeom>
        </p:spPr>
        <p:txBody>
          <a:bodyPr vert="horz" lIns="91440" tIns="45720" rIns="91440" bIns="45720" rtlCol="0" anchor="t"/>
          <a:lstStyle>
            <a:lvl1pPr algn="l">
              <a:defRPr sz="800" b="1">
                <a:solidFill>
                  <a:schemeClr val="bg1"/>
                </a:solidFill>
              </a:defRPr>
            </a:lvl1pPr>
          </a:lstStyle>
          <a:p>
            <a:r>
              <a:rPr lang="de-DE" smtClean="0"/>
              <a:t>Organisationseinheit / vertraulich</a:t>
            </a:r>
            <a:endParaRPr lang="de-DE" dirty="0"/>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17512" y="6391520"/>
            <a:ext cx="1554003" cy="355336"/>
          </a:xfrm>
          <a:prstGeom prst="rect">
            <a:avLst/>
          </a:prstGeom>
          <a:noFill/>
          <a:extLst>
            <a:ext uri="{909E8E84-426E-40DD-AFC4-6F175D3DCCD1}">
              <a14:hiddenFill xmlns:a14="http://schemas.microsoft.com/office/drawing/2010/main">
                <a:solidFill>
                  <a:srgbClr val="FFFFFF"/>
                </a:solidFill>
              </a14:hiddenFill>
            </a:ext>
          </a:extLst>
        </p:spPr>
      </p:pic>
      <p:sp>
        <p:nvSpPr>
          <p:cNvPr id="11" name="Bildplatzhalter 10"/>
          <p:cNvSpPr>
            <a:spLocks noGrp="1"/>
          </p:cNvSpPr>
          <p:nvPr>
            <p:ph type="pic" sz="quarter" idx="14"/>
          </p:nvPr>
        </p:nvSpPr>
        <p:spPr>
          <a:xfrm>
            <a:off x="0" y="0"/>
            <a:ext cx="9144000" cy="6308725"/>
          </a:xfrm>
        </p:spPr>
        <p:txBody>
          <a:bodyPr/>
          <a:lstStyle/>
          <a:p>
            <a:r>
              <a:rPr lang="de-DE" smtClean="0"/>
              <a:t>Bild durch Klicken auf Symbol hinzufügen</a:t>
            </a:r>
            <a:endParaRPr lang="en-GB" dirty="0"/>
          </a:p>
        </p:txBody>
      </p:sp>
      <p:sp>
        <p:nvSpPr>
          <p:cNvPr id="2" name="Titel 1"/>
          <p:cNvSpPr>
            <a:spLocks noGrp="1"/>
          </p:cNvSpPr>
          <p:nvPr>
            <p:ph type="title"/>
          </p:nvPr>
        </p:nvSpPr>
        <p:spPr>
          <a:xfrm>
            <a:off x="4643438" y="457464"/>
            <a:ext cx="3870325" cy="5656064"/>
          </a:xfrm>
          <a:prstGeom prst="round2DiagRect">
            <a:avLst>
              <a:gd name="adj1" fmla="val 6468"/>
              <a:gd name="adj2" fmla="val 0"/>
            </a:avLst>
          </a:prstGeom>
          <a:solidFill>
            <a:schemeClr val="accent3">
              <a:lumMod val="20000"/>
              <a:lumOff val="80000"/>
            </a:schemeClr>
          </a:solidFill>
        </p:spPr>
        <p:txBody>
          <a:bodyPr lIns="108000">
            <a:normAutofit/>
          </a:bodyPr>
          <a:lstStyle>
            <a:lvl1pPr>
              <a:lnSpc>
                <a:spcPct val="100000"/>
              </a:lnSpc>
              <a:spcBef>
                <a:spcPts val="600"/>
              </a:spcBef>
              <a:defRPr sz="2400"/>
            </a:lvl1pPr>
          </a:lstStyle>
          <a:p>
            <a:r>
              <a:rPr lang="de-DE" smtClean="0"/>
              <a:t>Titelmasterformat durch Klicken bearbeiten</a:t>
            </a:r>
            <a:endParaRPr lang="de-DE" dirty="0"/>
          </a:p>
        </p:txBody>
      </p:sp>
      <p:sp>
        <p:nvSpPr>
          <p:cNvPr id="8" name="Inhaltsplatzhalter 7"/>
          <p:cNvSpPr>
            <a:spLocks noGrp="1"/>
          </p:cNvSpPr>
          <p:nvPr>
            <p:ph sz="quarter" idx="13"/>
          </p:nvPr>
        </p:nvSpPr>
        <p:spPr>
          <a:xfrm>
            <a:off x="4839571" y="1438620"/>
            <a:ext cx="3586339" cy="4509743"/>
          </a:xfrm>
        </p:spPr>
        <p:txBody>
          <a:bodyPr>
            <a:normAutofit/>
          </a:bodyPr>
          <a:lstStyle>
            <a:lvl1pPr>
              <a:defRPr sz="1600"/>
            </a:lvl1pPr>
            <a:lvl2pPr>
              <a:defRPr sz="1600"/>
            </a:lvl2pPr>
            <a:lvl3pPr>
              <a:defRPr sz="1600"/>
            </a:lvl3pPr>
            <a:lvl4pPr>
              <a:defRPr sz="1600"/>
            </a:lvl4pPr>
            <a:lvl5pP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5" name="Foliennummernplatzhalter 5"/>
          <p:cNvSpPr>
            <a:spLocks noGrp="1"/>
          </p:cNvSpPr>
          <p:nvPr>
            <p:ph type="sldNum" sz="quarter" idx="12"/>
          </p:nvPr>
        </p:nvSpPr>
        <p:spPr>
          <a:xfrm>
            <a:off x="8515350" y="6434321"/>
            <a:ext cx="463716" cy="314081"/>
          </a:xfrm>
        </p:spPr>
        <p:txBody>
          <a:bodyPr anchor="b"/>
          <a:lstStyle/>
          <a:p>
            <a:fld id="{AB6C09D1-9D44-46E9-90D5-584F6311654E}" type="slidenum">
              <a:rPr lang="de-DE" smtClean="0"/>
              <a:t>‹Nr.›</a:t>
            </a:fld>
            <a:endParaRPr lang="de-DE"/>
          </a:p>
        </p:txBody>
      </p:sp>
    </p:spTree>
    <p:extLst>
      <p:ext uri="{BB962C8B-B14F-4D97-AF65-F5344CB8AC3E}">
        <p14:creationId xmlns:p14="http://schemas.microsoft.com/office/powerpoint/2010/main" val="47647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Inhalt und Infobox">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anchor="t"/>
          <a:lstStyle/>
          <a:p>
            <a:r>
              <a:rPr lang="de-DE" smtClean="0"/>
              <a:t>Organisationseinheit / vertraulich</a:t>
            </a:r>
            <a:endParaRPr lang="de-DE"/>
          </a:p>
        </p:txBody>
      </p:sp>
      <p:sp>
        <p:nvSpPr>
          <p:cNvPr id="5" name="Fußzeilenplatzhalter 4"/>
          <p:cNvSpPr>
            <a:spLocks noGrp="1"/>
          </p:cNvSpPr>
          <p:nvPr>
            <p:ph type="ftr" sz="quarter" idx="11"/>
          </p:nvPr>
        </p:nvSpPr>
        <p:spPr>
          <a:xfrm>
            <a:off x="4779287" y="6365631"/>
            <a:ext cx="3637668" cy="226237"/>
          </a:xfrm>
        </p:spPr>
        <p:txBody>
          <a:bodyPr anchor="t"/>
          <a:lstStyle>
            <a:lvl1pPr algn="l">
              <a:defRPr/>
            </a:lvl1pPr>
          </a:lstStyle>
          <a:p>
            <a:r>
              <a:rPr lang="de-DE"/>
              <a:t>Titel der Präsentation ODER des Vortragenden</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t>‹Nr.›</a:t>
            </a:fld>
            <a:endParaRPr lang="de-DE"/>
          </a:p>
        </p:txBody>
      </p:sp>
      <p:sp>
        <p:nvSpPr>
          <p:cNvPr id="8" name="Inhaltsplatzhalter 7"/>
          <p:cNvSpPr>
            <a:spLocks noGrp="1"/>
          </p:cNvSpPr>
          <p:nvPr>
            <p:ph sz="quarter" idx="13"/>
          </p:nvPr>
        </p:nvSpPr>
        <p:spPr>
          <a:xfrm>
            <a:off x="603250" y="1341437"/>
            <a:ext cx="3968750" cy="49672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
        <p:nvSpPr>
          <p:cNvPr id="7" name="Inhaltsplatzhalter 6"/>
          <p:cNvSpPr>
            <a:spLocks noGrp="1" noChangeAspect="1"/>
          </p:cNvSpPr>
          <p:nvPr>
            <p:ph sz="quarter" idx="14"/>
          </p:nvPr>
        </p:nvSpPr>
        <p:spPr>
          <a:xfrm>
            <a:off x="4848225" y="1341438"/>
            <a:ext cx="3667125" cy="4853804"/>
          </a:xfrm>
          <a:prstGeom prst="round2DiagRect">
            <a:avLst>
              <a:gd name="adj1" fmla="val 8954"/>
              <a:gd name="adj2" fmla="val 0"/>
            </a:avLst>
          </a:prstGeom>
          <a:solidFill>
            <a:schemeClr val="accent3">
              <a:lumMod val="20000"/>
              <a:lumOff val="80000"/>
            </a:schemeClr>
          </a:solidFill>
        </p:spPr>
        <p:txBody>
          <a:bodyPr lIns="108000" tIns="72000" bIns="72000">
            <a:noAutofit/>
          </a:bodyPr>
          <a:lstStyle>
            <a:lvl1pPr>
              <a:defRPr sz="1600"/>
            </a:lvl1pPr>
            <a:lvl2pPr>
              <a:defRPr sz="1600"/>
            </a:lvl2pPr>
            <a:lvl3pPr>
              <a:defRPr sz="1600"/>
            </a:lvl3pPr>
            <a:lvl4pPr>
              <a:defRPr sz="1600"/>
            </a:lvl4pPr>
            <a:lvl5pPr>
              <a:defRPr sz="1600"/>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dirty="0"/>
          </a:p>
        </p:txBody>
      </p:sp>
    </p:spTree>
    <p:extLst>
      <p:ext uri="{BB962C8B-B14F-4D97-AF65-F5344CB8AC3E}">
        <p14:creationId xmlns:p14="http://schemas.microsoft.com/office/powerpoint/2010/main" val="3605612555"/>
      </p:ext>
    </p:extLst>
  </p:cSld>
  <p:clrMapOvr>
    <a:masterClrMapping/>
  </p:clrMapOvr>
  <p:extLst mod="1">
    <p:ext uri="{DCECCB84-F9BA-43D5-87BE-67443E8EF086}">
      <p15:sldGuideLst xmlns:p15="http://schemas.microsoft.com/office/powerpoint/2012/main">
        <p15:guide id="1" orient="horz" pos="34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Inhalt und Bild abgerunde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anchor="t"/>
          <a:lstStyle/>
          <a:p>
            <a:r>
              <a:rPr lang="de-DE" smtClean="0"/>
              <a:t>Organisationseinheit / vertraulich</a:t>
            </a:r>
            <a:endParaRPr lang="de-DE"/>
          </a:p>
        </p:txBody>
      </p:sp>
      <p:sp>
        <p:nvSpPr>
          <p:cNvPr id="5" name="Fußzeilenplatzhalter 4"/>
          <p:cNvSpPr>
            <a:spLocks noGrp="1"/>
          </p:cNvSpPr>
          <p:nvPr>
            <p:ph type="ftr" sz="quarter" idx="11"/>
          </p:nvPr>
        </p:nvSpPr>
        <p:spPr>
          <a:xfrm>
            <a:off x="4779287" y="6365631"/>
            <a:ext cx="3637668" cy="226237"/>
          </a:xfrm>
        </p:spPr>
        <p:txBody>
          <a:bodyPr anchor="t"/>
          <a:lstStyle>
            <a:lvl1pPr algn="l">
              <a:defRPr/>
            </a:lvl1pPr>
          </a:lstStyle>
          <a:p>
            <a:r>
              <a:rPr lang="de-DE"/>
              <a:t>Titel der Präsentation ODER des Vortragenden</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t>‹Nr.›</a:t>
            </a:fld>
            <a:endParaRPr lang="de-DE"/>
          </a:p>
        </p:txBody>
      </p:sp>
      <p:sp>
        <p:nvSpPr>
          <p:cNvPr id="8" name="Inhaltsplatzhalter 7"/>
          <p:cNvSpPr>
            <a:spLocks noGrp="1"/>
          </p:cNvSpPr>
          <p:nvPr>
            <p:ph sz="quarter" idx="13"/>
          </p:nvPr>
        </p:nvSpPr>
        <p:spPr>
          <a:xfrm>
            <a:off x="603250" y="1341437"/>
            <a:ext cx="7912100" cy="49672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1606908793"/>
      </p:ext>
    </p:extLst>
  </p:cSld>
  <p:clrMapOvr>
    <a:masterClrMapping/>
  </p:clrMapOvr>
  <p:extLst mod="1">
    <p:ext uri="{DCECCB84-F9BA-43D5-87BE-67443E8EF086}">
      <p15:sldGuideLst xmlns:p15="http://schemas.microsoft.com/office/powerpoint/2012/main">
        <p15:guide id="1" orient="horz" pos="34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Organisationseinheit / vertraulich</a:t>
            </a:r>
            <a:endParaRPr lang="de-DE"/>
          </a:p>
        </p:txBody>
      </p:sp>
      <p:sp>
        <p:nvSpPr>
          <p:cNvPr id="4" name="Fußzeilenplatzhalter 3"/>
          <p:cNvSpPr>
            <a:spLocks noGrp="1"/>
          </p:cNvSpPr>
          <p:nvPr>
            <p:ph type="ftr" sz="quarter" idx="11"/>
          </p:nvPr>
        </p:nvSpPr>
        <p:spPr/>
        <p:txBody>
          <a:bodyPr/>
          <a:lstStyle/>
          <a:p>
            <a:r>
              <a:rPr lang="de-DE"/>
              <a:t>Titel der Präsentation ODER des Vortragenden</a:t>
            </a:r>
          </a:p>
        </p:txBody>
      </p:sp>
      <p:sp>
        <p:nvSpPr>
          <p:cNvPr id="5" name="Foliennummernplatzhalter 4"/>
          <p:cNvSpPr>
            <a:spLocks noGrp="1"/>
          </p:cNvSpPr>
          <p:nvPr>
            <p:ph type="sldNum" sz="quarter" idx="12"/>
          </p:nvPr>
        </p:nvSpPr>
        <p:spPr/>
        <p:txBody>
          <a:bodyPr/>
          <a:lstStyle/>
          <a:p>
            <a:fld id="{AB6C09D1-9D44-46E9-90D5-584F6311654E}" type="slidenum">
              <a:rPr lang="de-DE" smtClean="0"/>
              <a:t>‹Nr.›</a:t>
            </a:fld>
            <a:endParaRPr lang="de-DE"/>
          </a:p>
        </p:txBody>
      </p:sp>
    </p:spTree>
    <p:extLst>
      <p:ext uri="{BB962C8B-B14F-4D97-AF65-F5344CB8AC3E}">
        <p14:creationId xmlns:p14="http://schemas.microsoft.com/office/powerpoint/2010/main" val="2826678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Organisationseinheit / vertraulich</a:t>
            </a:r>
            <a:endParaRPr lang="de-DE"/>
          </a:p>
        </p:txBody>
      </p:sp>
      <p:sp>
        <p:nvSpPr>
          <p:cNvPr id="3" name="Fußzeilenplatzhalter 2"/>
          <p:cNvSpPr>
            <a:spLocks noGrp="1"/>
          </p:cNvSpPr>
          <p:nvPr>
            <p:ph type="ftr" sz="quarter" idx="11"/>
          </p:nvPr>
        </p:nvSpPr>
        <p:spPr/>
        <p:txBody>
          <a:bodyPr/>
          <a:lstStyle/>
          <a:p>
            <a:r>
              <a:rPr lang="de-DE"/>
              <a:t>Titel der Präsentation ODER des Vortragenden</a:t>
            </a:r>
          </a:p>
        </p:txBody>
      </p:sp>
      <p:sp>
        <p:nvSpPr>
          <p:cNvPr id="4" name="Foliennummernplatzhalter 3"/>
          <p:cNvSpPr>
            <a:spLocks noGrp="1"/>
          </p:cNvSpPr>
          <p:nvPr>
            <p:ph type="sldNum" sz="quarter" idx="12"/>
          </p:nvPr>
        </p:nvSpPr>
        <p:spPr/>
        <p:txBody>
          <a:bodyPr/>
          <a:lstStyle/>
          <a:p>
            <a:fld id="{AB6C09D1-9D44-46E9-90D5-584F6311654E}" type="slidenum">
              <a:rPr lang="de-DE" smtClean="0"/>
              <a:t>‹Nr.›</a:t>
            </a:fld>
            <a:endParaRPr lang="de-DE"/>
          </a:p>
        </p:txBody>
      </p:sp>
    </p:spTree>
    <p:extLst>
      <p:ext uri="{BB962C8B-B14F-4D97-AF65-F5344CB8AC3E}">
        <p14:creationId xmlns:p14="http://schemas.microsoft.com/office/powerpoint/2010/main" val="50334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4" name="Datumsplatzhalter 3"/>
          <p:cNvSpPr>
            <a:spLocks noGrp="1"/>
          </p:cNvSpPr>
          <p:nvPr>
            <p:ph type="dt" sz="half" idx="10"/>
          </p:nvPr>
        </p:nvSpPr>
        <p:spPr/>
        <p:txBody>
          <a:bodyPr anchor="t"/>
          <a:lstStyle/>
          <a:p>
            <a:r>
              <a:rPr lang="de-DE" smtClean="0"/>
              <a:t>Organisationseinheit / vertraulich</a:t>
            </a:r>
            <a:endParaRPr lang="de-DE"/>
          </a:p>
        </p:txBody>
      </p:sp>
      <p:sp>
        <p:nvSpPr>
          <p:cNvPr id="5" name="Fußzeilenplatzhalter 4"/>
          <p:cNvSpPr>
            <a:spLocks noGrp="1"/>
          </p:cNvSpPr>
          <p:nvPr>
            <p:ph type="ftr" sz="quarter" idx="11"/>
          </p:nvPr>
        </p:nvSpPr>
        <p:spPr>
          <a:xfrm>
            <a:off x="4779287" y="6365631"/>
            <a:ext cx="3637668" cy="226237"/>
          </a:xfrm>
        </p:spPr>
        <p:txBody>
          <a:bodyPr anchor="t"/>
          <a:lstStyle>
            <a:lvl1pPr algn="l">
              <a:defRPr/>
            </a:lvl1pPr>
          </a:lstStyle>
          <a:p>
            <a:r>
              <a:rPr lang="de-DE"/>
              <a:t>Titel der Präsentation ODER des Vortragenden</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t>‹Nr.›</a:t>
            </a:fld>
            <a:endParaRPr lang="de-DE"/>
          </a:p>
        </p:txBody>
      </p:sp>
      <p:sp>
        <p:nvSpPr>
          <p:cNvPr id="8" name="Inhaltsplatzhalter 7"/>
          <p:cNvSpPr>
            <a:spLocks noGrp="1"/>
          </p:cNvSpPr>
          <p:nvPr>
            <p:ph sz="quarter" idx="13"/>
          </p:nvPr>
        </p:nvSpPr>
        <p:spPr>
          <a:xfrm>
            <a:off x="603250" y="1341437"/>
            <a:ext cx="7912100" cy="49672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Tree>
    <p:extLst>
      <p:ext uri="{BB962C8B-B14F-4D97-AF65-F5344CB8AC3E}">
        <p14:creationId xmlns:p14="http://schemas.microsoft.com/office/powerpoint/2010/main" val="832676645"/>
      </p:ext>
    </p:extLst>
  </p:cSld>
  <p:clrMapOvr>
    <a:masterClrMapping/>
  </p:clrMapOvr>
  <p:extLst mod="1">
    <p:ext uri="{DCECCB84-F9BA-43D5-87BE-67443E8EF086}">
      <p15:sldGuideLst xmlns:p15="http://schemas.microsoft.com/office/powerpoint/2012/main">
        <p15:guide id="1" orient="horz" pos="34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Weiß">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Organisationseinheit / vertraulich</a:t>
            </a:r>
            <a:endParaRPr lang="de-DE" dirty="0"/>
          </a:p>
        </p:txBody>
      </p:sp>
      <p:sp>
        <p:nvSpPr>
          <p:cNvPr id="4" name="Fußzeilenplatzhalter 3"/>
          <p:cNvSpPr>
            <a:spLocks noGrp="1"/>
          </p:cNvSpPr>
          <p:nvPr>
            <p:ph type="ftr" sz="quarter" idx="11"/>
          </p:nvPr>
        </p:nvSpPr>
        <p:spPr/>
        <p:txBody>
          <a:bodyPr/>
          <a:lstStyle/>
          <a:p>
            <a:r>
              <a:rPr lang="de-DE"/>
              <a:t>Titel der Präsentation ODER des Vortragenden</a:t>
            </a:r>
            <a:endParaRPr lang="de-DE" dirty="0"/>
          </a:p>
        </p:txBody>
      </p:sp>
      <p:sp>
        <p:nvSpPr>
          <p:cNvPr id="5" name="Foliennummernplatzhalter 4"/>
          <p:cNvSpPr>
            <a:spLocks noGrp="1"/>
          </p:cNvSpPr>
          <p:nvPr>
            <p:ph type="sldNum" sz="quarter" idx="12"/>
          </p:nvPr>
        </p:nvSpPr>
        <p:spPr/>
        <p:txBody>
          <a:bodyPr/>
          <a:lstStyle>
            <a:lvl1pPr>
              <a:defRPr>
                <a:solidFill>
                  <a:schemeClr val="accent1"/>
                </a:solidFill>
              </a:defRPr>
            </a:lvl1pPr>
          </a:lstStyle>
          <a:p>
            <a:fld id="{AB6C09D1-9D44-46E9-90D5-584F6311654E}" type="slidenum">
              <a:rPr lang="de-DE" smtClean="0"/>
              <a:pPr/>
              <a:t>‹Nr.›</a:t>
            </a:fld>
            <a:endParaRPr lang="de-DE" dirty="0"/>
          </a:p>
        </p:txBody>
      </p:sp>
      <p:sp>
        <p:nvSpPr>
          <p:cNvPr id="8" name="Titel 1"/>
          <p:cNvSpPr>
            <a:spLocks noGrp="1"/>
          </p:cNvSpPr>
          <p:nvPr>
            <p:ph type="ctrTitle"/>
          </p:nvPr>
        </p:nvSpPr>
        <p:spPr>
          <a:xfrm>
            <a:off x="539086" y="1345093"/>
            <a:ext cx="7975073" cy="2387600"/>
          </a:xfrm>
        </p:spPr>
        <p:txBody>
          <a:bodyPr anchor="b"/>
          <a:lstStyle>
            <a:lvl1pPr algn="l">
              <a:defRPr sz="6000">
                <a:solidFill>
                  <a:schemeClr val="accent1"/>
                </a:solidFill>
                <a:latin typeface="+mj-lt"/>
              </a:defRPr>
            </a:lvl1pPr>
          </a:lstStyle>
          <a:p>
            <a:r>
              <a:rPr lang="de-DE" smtClean="0"/>
              <a:t>Titelmasterformat durch Klicken bearbeiten</a:t>
            </a:r>
            <a:endParaRPr lang="de-DE" dirty="0"/>
          </a:p>
        </p:txBody>
      </p:sp>
      <p:sp>
        <p:nvSpPr>
          <p:cNvPr id="9" name="Untertitel 2"/>
          <p:cNvSpPr>
            <a:spLocks noGrp="1"/>
          </p:cNvSpPr>
          <p:nvPr>
            <p:ph type="subTitle" idx="1"/>
          </p:nvPr>
        </p:nvSpPr>
        <p:spPr>
          <a:xfrm>
            <a:off x="539086" y="3824768"/>
            <a:ext cx="7975073" cy="1655762"/>
          </a:xfrm>
        </p:spPr>
        <p:txBody>
          <a:bodyPr/>
          <a:lstStyle>
            <a:lvl1pPr marL="0" indent="0" algn="l">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dirty="0"/>
          </a:p>
        </p:txBody>
      </p:sp>
    </p:spTree>
    <p:extLst>
      <p:ext uri="{BB962C8B-B14F-4D97-AF65-F5344CB8AC3E}">
        <p14:creationId xmlns:p14="http://schemas.microsoft.com/office/powerpoint/2010/main" val="88677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ub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972000"/>
          </a:xfrm>
        </p:spPr>
        <p:txBody>
          <a:bodyPr tIns="72000" bIns="0"/>
          <a:lstStyle/>
          <a:p>
            <a:r>
              <a:rPr lang="de-DE" smtClean="0"/>
              <a:t>Titelmasterformat durch Klicken bearbeiten</a:t>
            </a:r>
            <a:endParaRPr lang="de-DE" dirty="0"/>
          </a:p>
        </p:txBody>
      </p:sp>
      <p:sp>
        <p:nvSpPr>
          <p:cNvPr id="3" name="Inhaltsplatzhalter 2"/>
          <p:cNvSpPr>
            <a:spLocks noGrp="1"/>
          </p:cNvSpPr>
          <p:nvPr>
            <p:ph idx="1"/>
          </p:nvPr>
        </p:nvSpPr>
        <p:spPr>
          <a:xfrm>
            <a:off x="628650" y="2014538"/>
            <a:ext cx="7886700" cy="41624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2"/>
          </p:nvPr>
        </p:nvSpPr>
        <p:spPr/>
        <p:txBody>
          <a:bodyPr anchor="b"/>
          <a:lstStyle/>
          <a:p>
            <a:fld id="{AB6C09D1-9D44-46E9-90D5-584F6311654E}" type="slidenum">
              <a:rPr lang="de-DE" smtClean="0"/>
              <a:t>‹Nr.›</a:t>
            </a:fld>
            <a:endParaRPr lang="de-DE"/>
          </a:p>
        </p:txBody>
      </p:sp>
      <p:sp>
        <p:nvSpPr>
          <p:cNvPr id="8" name="Textplatzhalter 7"/>
          <p:cNvSpPr>
            <a:spLocks noGrp="1"/>
          </p:cNvSpPr>
          <p:nvPr>
            <p:ph type="body" sz="quarter" idx="13"/>
          </p:nvPr>
        </p:nvSpPr>
        <p:spPr>
          <a:xfrm>
            <a:off x="628650" y="1341438"/>
            <a:ext cx="7886700" cy="630237"/>
          </a:xfrm>
        </p:spPr>
        <p:txBody>
          <a:bodyPr lIns="0" tIns="0" rIns="0" bIns="0" anchor="t">
            <a:normAutofit/>
          </a:bodyPr>
          <a:lstStyle>
            <a:lvl1pPr marL="0" indent="0">
              <a:spcBef>
                <a:spcPts val="0"/>
              </a:spcBef>
              <a:buNone/>
              <a:defRPr sz="2400">
                <a:solidFill>
                  <a:schemeClr val="accent2"/>
                </a:solidFill>
                <a:latin typeface="+mj-lt"/>
              </a:defRPr>
            </a:lvl1pPr>
          </a:lstStyle>
          <a:p>
            <a:pPr lvl="0"/>
            <a:r>
              <a:rPr lang="de-DE" smtClean="0"/>
              <a:t>Formatvorlagen des Textmasters bearbeiten</a:t>
            </a:r>
          </a:p>
        </p:txBody>
      </p:sp>
      <p:sp>
        <p:nvSpPr>
          <p:cNvPr id="9" name="Datumsplatzhalter 3"/>
          <p:cNvSpPr>
            <a:spLocks noGrp="1"/>
          </p:cNvSpPr>
          <p:nvPr>
            <p:ph type="dt" sz="half" idx="2"/>
          </p:nvPr>
        </p:nvSpPr>
        <p:spPr>
          <a:xfrm>
            <a:off x="4779287" y="6528894"/>
            <a:ext cx="3637668" cy="233363"/>
          </a:xfrm>
          <a:prstGeom prst="rect">
            <a:avLst/>
          </a:prstGeom>
        </p:spPr>
        <p:txBody>
          <a:bodyPr vert="horz" lIns="91440" tIns="45720" rIns="91440" bIns="45720" rtlCol="0" anchor="t"/>
          <a:lstStyle>
            <a:lvl1pPr algn="l">
              <a:defRPr sz="800" b="1">
                <a:solidFill>
                  <a:schemeClr val="bg1"/>
                </a:solidFill>
              </a:defRPr>
            </a:lvl1pPr>
          </a:lstStyle>
          <a:p>
            <a:r>
              <a:rPr lang="de-DE" smtClean="0"/>
              <a:t>Organisationseinheit / vertraulich</a:t>
            </a:r>
            <a:endParaRPr lang="de-DE" dirty="0"/>
          </a:p>
        </p:txBody>
      </p:sp>
      <p:sp>
        <p:nvSpPr>
          <p:cNvPr id="10" name="Fußzeilenplatzhalter 4"/>
          <p:cNvSpPr>
            <a:spLocks noGrp="1"/>
          </p:cNvSpPr>
          <p:nvPr>
            <p:ph type="ftr" sz="quarter" idx="3"/>
          </p:nvPr>
        </p:nvSpPr>
        <p:spPr>
          <a:xfrm>
            <a:off x="4779287" y="6351776"/>
            <a:ext cx="3637668" cy="226237"/>
          </a:xfrm>
          <a:prstGeom prst="rect">
            <a:avLst/>
          </a:prstGeom>
        </p:spPr>
        <p:txBody>
          <a:bodyPr vert="horz" lIns="91440" tIns="45720" rIns="91440" bIns="45720" rtlCol="0" anchor="b"/>
          <a:lstStyle>
            <a:lvl1pPr algn="l">
              <a:defRPr sz="800">
                <a:solidFill>
                  <a:schemeClr val="bg1"/>
                </a:solidFill>
              </a:defRPr>
            </a:lvl1pPr>
          </a:lstStyle>
          <a:p>
            <a:r>
              <a:rPr lang="de-DE" dirty="0"/>
              <a:t>Titel der Präsentation ODER des Vortragenden</a:t>
            </a:r>
          </a:p>
        </p:txBody>
      </p:sp>
    </p:spTree>
    <p:extLst>
      <p:ext uri="{BB962C8B-B14F-4D97-AF65-F5344CB8AC3E}">
        <p14:creationId xmlns:p14="http://schemas.microsoft.com/office/powerpoint/2010/main" val="183668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mit Bildunt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000" y="365125"/>
            <a:ext cx="7887600" cy="972000"/>
          </a:xfrm>
        </p:spPr>
        <p:txBody>
          <a:bodyPr/>
          <a:lstStyle/>
          <a:p>
            <a:r>
              <a:rPr lang="de-DE" smtClean="0"/>
              <a:t>Titelmasterformat durch Klicken bearbeiten</a:t>
            </a:r>
            <a:endParaRPr lang="de-DE" dirty="0"/>
          </a:p>
        </p:txBody>
      </p:sp>
      <p:sp>
        <p:nvSpPr>
          <p:cNvPr id="3" name="Inhaltsplatzhalter 2"/>
          <p:cNvSpPr>
            <a:spLocks noGrp="1"/>
          </p:cNvSpPr>
          <p:nvPr>
            <p:ph idx="1" hasCustomPrompt="1"/>
          </p:nvPr>
        </p:nvSpPr>
        <p:spPr>
          <a:xfrm>
            <a:off x="630000" y="5697787"/>
            <a:ext cx="7912100" cy="56542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de-DE" dirty="0"/>
              <a:t>Bildunterschrift</a:t>
            </a:r>
          </a:p>
        </p:txBody>
      </p:sp>
      <p:sp>
        <p:nvSpPr>
          <p:cNvPr id="6" name="Foliennummernplatzhalter 5"/>
          <p:cNvSpPr>
            <a:spLocks noGrp="1"/>
          </p:cNvSpPr>
          <p:nvPr>
            <p:ph type="sldNum" sz="quarter" idx="12"/>
          </p:nvPr>
        </p:nvSpPr>
        <p:spPr/>
        <p:txBody>
          <a:bodyPr anchor="b"/>
          <a:lstStyle/>
          <a:p>
            <a:fld id="{AB6C09D1-9D44-46E9-90D5-584F6311654E}" type="slidenum">
              <a:rPr lang="de-DE" smtClean="0"/>
              <a:t>‹Nr.›</a:t>
            </a:fld>
            <a:endParaRPr lang="de-DE"/>
          </a:p>
        </p:txBody>
      </p:sp>
      <p:sp>
        <p:nvSpPr>
          <p:cNvPr id="9" name="Bildplatzhalter 8"/>
          <p:cNvSpPr>
            <a:spLocks noGrp="1"/>
          </p:cNvSpPr>
          <p:nvPr>
            <p:ph type="pic" sz="quarter" idx="13"/>
          </p:nvPr>
        </p:nvSpPr>
        <p:spPr>
          <a:xfrm>
            <a:off x="630000" y="1425684"/>
            <a:ext cx="7924800" cy="4272104"/>
          </a:xfrm>
        </p:spPr>
        <p:txBody>
          <a:bodyPr/>
          <a:lstStyle/>
          <a:p>
            <a:r>
              <a:rPr lang="de-DE" smtClean="0"/>
              <a:t>Bild durch Klicken auf Symbol hinzufügen</a:t>
            </a:r>
            <a:endParaRPr lang="en-GB" dirty="0"/>
          </a:p>
        </p:txBody>
      </p:sp>
      <p:sp>
        <p:nvSpPr>
          <p:cNvPr id="8" name="Datumsplatzhalter 3"/>
          <p:cNvSpPr>
            <a:spLocks noGrp="1"/>
          </p:cNvSpPr>
          <p:nvPr>
            <p:ph type="dt" sz="half" idx="2"/>
          </p:nvPr>
        </p:nvSpPr>
        <p:spPr>
          <a:xfrm>
            <a:off x="4779287" y="6528894"/>
            <a:ext cx="3637668" cy="233363"/>
          </a:xfrm>
          <a:prstGeom prst="rect">
            <a:avLst/>
          </a:prstGeom>
        </p:spPr>
        <p:txBody>
          <a:bodyPr vert="horz" lIns="91440" tIns="45720" rIns="91440" bIns="45720" rtlCol="0" anchor="t"/>
          <a:lstStyle>
            <a:lvl1pPr algn="l">
              <a:defRPr sz="800" b="1">
                <a:solidFill>
                  <a:schemeClr val="bg1"/>
                </a:solidFill>
              </a:defRPr>
            </a:lvl1pPr>
          </a:lstStyle>
          <a:p>
            <a:r>
              <a:rPr lang="de-DE" smtClean="0"/>
              <a:t>Organisationseinheit / vertraulich</a:t>
            </a:r>
            <a:endParaRPr lang="de-DE" dirty="0"/>
          </a:p>
        </p:txBody>
      </p:sp>
      <p:sp>
        <p:nvSpPr>
          <p:cNvPr id="10" name="Fußzeilenplatzhalter 4"/>
          <p:cNvSpPr>
            <a:spLocks noGrp="1"/>
          </p:cNvSpPr>
          <p:nvPr>
            <p:ph type="ftr" sz="quarter" idx="3"/>
          </p:nvPr>
        </p:nvSpPr>
        <p:spPr>
          <a:xfrm>
            <a:off x="4779287" y="6351776"/>
            <a:ext cx="3637668" cy="226237"/>
          </a:xfrm>
          <a:prstGeom prst="rect">
            <a:avLst/>
          </a:prstGeom>
        </p:spPr>
        <p:txBody>
          <a:bodyPr vert="horz" lIns="91440" tIns="45720" rIns="91440" bIns="45720" rtlCol="0" anchor="b"/>
          <a:lstStyle>
            <a:lvl1pPr algn="l">
              <a:defRPr sz="800">
                <a:solidFill>
                  <a:schemeClr val="bg1"/>
                </a:solidFill>
              </a:defRPr>
            </a:lvl1pPr>
          </a:lstStyle>
          <a:p>
            <a:r>
              <a:rPr lang="de-DE" dirty="0"/>
              <a:t>Titel der Präsentation ODER des Vortragenden</a:t>
            </a:r>
          </a:p>
        </p:txBody>
      </p:sp>
    </p:spTree>
    <p:extLst>
      <p:ext uri="{BB962C8B-B14F-4D97-AF65-F5344CB8AC3E}">
        <p14:creationId xmlns:p14="http://schemas.microsoft.com/office/powerpoint/2010/main" val="1569928677"/>
      </p:ext>
    </p:extLst>
  </p:cSld>
  <p:clrMapOvr>
    <a:masterClrMapping/>
  </p:clrMapOvr>
  <p:extLst mod="1">
    <p:ext uri="{DCECCB84-F9BA-43D5-87BE-67443E8EF086}">
      <p15:sldGuideLst xmlns:p15="http://schemas.microsoft.com/office/powerpoint/2012/main">
        <p15:guide id="1" orient="horz" pos="3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el und Inhalt - schwarz">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628650" y="1341438"/>
            <a:ext cx="3886200" cy="4835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29150" y="1341438"/>
            <a:ext cx="3886200" cy="483552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umsplatzhalter 4"/>
          <p:cNvSpPr>
            <a:spLocks noGrp="1"/>
          </p:cNvSpPr>
          <p:nvPr>
            <p:ph type="dt" sz="half" idx="10"/>
          </p:nvPr>
        </p:nvSpPr>
        <p:spPr/>
        <p:txBody>
          <a:bodyPr/>
          <a:lstStyle>
            <a:lvl1pPr>
              <a:defRPr>
                <a:solidFill>
                  <a:schemeClr val="tx1"/>
                </a:solidFill>
              </a:defRPr>
            </a:lvl1pPr>
          </a:lstStyle>
          <a:p>
            <a:r>
              <a:rPr lang="de-DE" smtClean="0"/>
              <a:t>Organisationseinheit / vertraulich</a:t>
            </a:r>
            <a:endParaRPr lang="de-DE"/>
          </a:p>
        </p:txBody>
      </p:sp>
      <p:sp>
        <p:nvSpPr>
          <p:cNvPr id="6" name="Fußzeilenplatzhalter 5"/>
          <p:cNvSpPr>
            <a:spLocks noGrp="1"/>
          </p:cNvSpPr>
          <p:nvPr>
            <p:ph type="ftr" sz="quarter" idx="11"/>
          </p:nvPr>
        </p:nvSpPr>
        <p:spPr/>
        <p:txBody>
          <a:bodyPr/>
          <a:lstStyle>
            <a:lvl1pPr>
              <a:defRPr>
                <a:solidFill>
                  <a:schemeClr val="tx1"/>
                </a:solidFill>
              </a:defRPr>
            </a:lvl1pPr>
          </a:lstStyle>
          <a:p>
            <a:r>
              <a:rPr lang="de-DE"/>
              <a:t>Titel der Präsentation ODER des Vortragenden</a:t>
            </a:r>
          </a:p>
        </p:txBody>
      </p:sp>
      <p:sp>
        <p:nvSpPr>
          <p:cNvPr id="7" name="Foliennummernplatzhalter 6"/>
          <p:cNvSpPr>
            <a:spLocks noGrp="1"/>
          </p:cNvSpPr>
          <p:nvPr>
            <p:ph type="sldNum" sz="quarter" idx="12"/>
          </p:nvPr>
        </p:nvSpPr>
        <p:spPr/>
        <p:txBody>
          <a:bodyPr/>
          <a:lstStyle>
            <a:lvl1pPr>
              <a:defRPr>
                <a:solidFill>
                  <a:schemeClr val="tx1"/>
                </a:solidFill>
              </a:defRPr>
            </a:lvl1pPr>
          </a:lstStyle>
          <a:p>
            <a:fld id="{AB6C09D1-9D44-46E9-90D5-584F6311654E}" type="slidenum">
              <a:rPr lang="de-DE" smtClean="0"/>
              <a:pPr/>
              <a:t>‹Nr.›</a:t>
            </a:fld>
            <a:endParaRPr lang="de-DE"/>
          </a:p>
        </p:txBody>
      </p:sp>
    </p:spTree>
    <p:extLst>
      <p:ext uri="{BB962C8B-B14F-4D97-AF65-F5344CB8AC3E}">
        <p14:creationId xmlns:p14="http://schemas.microsoft.com/office/powerpoint/2010/main" val="356005296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bschnittsüberschrift Weiß">
    <p:bg>
      <p:bgPr>
        <a:solidFill>
          <a:schemeClr val="bg1">
            <a:alpha val="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normAutofit/>
          </a:bodyPr>
          <a:lstStyle>
            <a:lvl1pPr>
              <a:defRPr sz="5000"/>
            </a:lvl1pPr>
          </a:lstStyle>
          <a:p>
            <a:r>
              <a:rPr lang="de-DE" smtClean="0"/>
              <a:t>Titelmasterformat durch Klicken bearbeiten</a:t>
            </a:r>
            <a:endParaRPr lang="de-DE" dirty="0"/>
          </a:p>
        </p:txBody>
      </p:sp>
      <p:sp>
        <p:nvSpPr>
          <p:cNvPr id="3" name="Textplatzhalter 2"/>
          <p:cNvSpPr>
            <a:spLocks noGrp="1"/>
          </p:cNvSpPr>
          <p:nvPr>
            <p:ph type="body" idx="1"/>
          </p:nvPr>
        </p:nvSpPr>
        <p:spPr>
          <a:xfrm>
            <a:off x="623888" y="4589464"/>
            <a:ext cx="7886700" cy="1500187"/>
          </a:xfrm>
        </p:spPr>
        <p:txBody>
          <a:bodyPr/>
          <a:lstStyle>
            <a:lvl1pPr marL="0" indent="0">
              <a:buNone/>
              <a:defRPr sz="2400">
                <a:solidFill>
                  <a:schemeClr val="accent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r>
              <a:rPr lang="de-DE" smtClean="0"/>
              <a:t>Organisationseinheit / vertraulich</a:t>
            </a:r>
            <a:endParaRPr lang="de-DE"/>
          </a:p>
        </p:txBody>
      </p:sp>
      <p:sp>
        <p:nvSpPr>
          <p:cNvPr id="5" name="Fußzeilenplatzhalter 4"/>
          <p:cNvSpPr>
            <a:spLocks noGrp="1"/>
          </p:cNvSpPr>
          <p:nvPr>
            <p:ph type="ftr" sz="quarter" idx="11"/>
          </p:nvPr>
        </p:nvSpPr>
        <p:spPr/>
        <p:txBody>
          <a:bodyPr/>
          <a:lstStyle/>
          <a:p>
            <a:r>
              <a:rPr lang="de-DE"/>
              <a:t>Titel der Präsentation ODER des Vortragenden</a:t>
            </a:r>
          </a:p>
        </p:txBody>
      </p:sp>
      <p:sp>
        <p:nvSpPr>
          <p:cNvPr id="6" name="Foliennummernplatzhalter 5"/>
          <p:cNvSpPr>
            <a:spLocks noGrp="1"/>
          </p:cNvSpPr>
          <p:nvPr>
            <p:ph type="sldNum" sz="quarter" idx="12"/>
          </p:nvPr>
        </p:nvSpPr>
        <p:spPr/>
        <p:txBody>
          <a:bodyPr/>
          <a:lstStyle/>
          <a:p>
            <a:fld id="{AB6C09D1-9D44-46E9-90D5-584F6311654E}" type="slidenum">
              <a:rPr lang="de-DE" smtClean="0"/>
              <a:t>‹Nr.›</a:t>
            </a:fld>
            <a:endParaRPr lang="de-DE"/>
          </a:p>
        </p:txBody>
      </p:sp>
    </p:spTree>
    <p:extLst>
      <p:ext uri="{BB962C8B-B14F-4D97-AF65-F5344CB8AC3E}">
        <p14:creationId xmlns:p14="http://schemas.microsoft.com/office/powerpoint/2010/main" val="5056870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überschrift rosa">
    <p:bg>
      <p:bgPr>
        <a:solidFill>
          <a:schemeClr val="bg2">
            <a:alpha val="7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normAutofit/>
          </a:bodyPr>
          <a:lstStyle>
            <a:lvl1pPr>
              <a:defRPr sz="5000"/>
            </a:lvl1pPr>
          </a:lstStyle>
          <a:p>
            <a:r>
              <a:rPr lang="de-DE" smtClean="0"/>
              <a:t>Titelmasterformat durch Klicken bearbeiten</a:t>
            </a:r>
            <a:endParaRPr lang="de-DE" dirty="0"/>
          </a:p>
        </p:txBody>
      </p:sp>
      <p:sp>
        <p:nvSpPr>
          <p:cNvPr id="3" name="Textplatzhalter 2"/>
          <p:cNvSpPr>
            <a:spLocks noGrp="1"/>
          </p:cNvSpPr>
          <p:nvPr>
            <p:ph type="body" idx="1"/>
          </p:nvPr>
        </p:nvSpPr>
        <p:spPr>
          <a:xfrm>
            <a:off x="623888" y="4589464"/>
            <a:ext cx="7886700" cy="1500187"/>
          </a:xfrm>
        </p:spPr>
        <p:txBody>
          <a:bodyPr/>
          <a:lstStyle>
            <a:lvl1pPr marL="0" indent="0">
              <a:buNone/>
              <a:defRPr sz="2400">
                <a:solidFill>
                  <a:schemeClr val="accent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r>
              <a:rPr lang="de-DE" smtClean="0"/>
              <a:t>Organisationseinheit / vertraulich</a:t>
            </a:r>
            <a:endParaRPr lang="de-DE"/>
          </a:p>
        </p:txBody>
      </p:sp>
      <p:sp>
        <p:nvSpPr>
          <p:cNvPr id="5" name="Fußzeilenplatzhalter 4"/>
          <p:cNvSpPr>
            <a:spLocks noGrp="1"/>
          </p:cNvSpPr>
          <p:nvPr>
            <p:ph type="ftr" sz="quarter" idx="11"/>
          </p:nvPr>
        </p:nvSpPr>
        <p:spPr/>
        <p:txBody>
          <a:bodyPr/>
          <a:lstStyle/>
          <a:p>
            <a:r>
              <a:rPr lang="de-DE"/>
              <a:t>Titel der Präsentation ODER des Vortragenden</a:t>
            </a:r>
          </a:p>
        </p:txBody>
      </p:sp>
      <p:sp>
        <p:nvSpPr>
          <p:cNvPr id="6" name="Foliennummernplatzhalter 5"/>
          <p:cNvSpPr>
            <a:spLocks noGrp="1"/>
          </p:cNvSpPr>
          <p:nvPr>
            <p:ph type="sldNum" sz="quarter" idx="12"/>
          </p:nvPr>
        </p:nvSpPr>
        <p:spPr/>
        <p:txBody>
          <a:bodyPr/>
          <a:lstStyle/>
          <a:p>
            <a:fld id="{AB6C09D1-9D44-46E9-90D5-584F6311654E}" type="slidenum">
              <a:rPr lang="de-DE" smtClean="0"/>
              <a:t>‹Nr.›</a:t>
            </a:fld>
            <a:endParaRPr lang="de-DE"/>
          </a:p>
        </p:txBody>
      </p:sp>
    </p:spTree>
    <p:extLst>
      <p:ext uri="{BB962C8B-B14F-4D97-AF65-F5344CB8AC3E}">
        <p14:creationId xmlns:p14="http://schemas.microsoft.com/office/powerpoint/2010/main" val="337699363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überschrift türkis">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normAutofit/>
          </a:bodyPr>
          <a:lstStyle>
            <a:lvl1pPr>
              <a:defRPr sz="5000"/>
            </a:lvl1pPr>
          </a:lstStyle>
          <a:p>
            <a:r>
              <a:rPr lang="de-DE" smtClean="0"/>
              <a:t>Titelmasterformat durch Klicken bearbeiten</a:t>
            </a:r>
            <a:endParaRPr lang="de-DE"/>
          </a:p>
        </p:txBody>
      </p:sp>
      <p:sp>
        <p:nvSpPr>
          <p:cNvPr id="3" name="Textplatzhalter 2"/>
          <p:cNvSpPr>
            <a:spLocks noGrp="1"/>
          </p:cNvSpPr>
          <p:nvPr>
            <p:ph type="body" idx="1"/>
          </p:nvPr>
        </p:nvSpPr>
        <p:spPr>
          <a:xfrm>
            <a:off x="623888" y="4589464"/>
            <a:ext cx="7886700" cy="1500187"/>
          </a:xfrm>
        </p:spPr>
        <p:txBody>
          <a:bodyPr/>
          <a:lstStyle>
            <a:lvl1pPr marL="0" indent="0">
              <a:buNone/>
              <a:defRPr sz="2400">
                <a:solidFill>
                  <a:schemeClr val="accent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r>
              <a:rPr lang="de-DE" smtClean="0"/>
              <a:t>Organisationseinheit / vertraulich</a:t>
            </a:r>
            <a:endParaRPr lang="de-DE"/>
          </a:p>
        </p:txBody>
      </p:sp>
      <p:sp>
        <p:nvSpPr>
          <p:cNvPr id="5" name="Fußzeilenplatzhalter 4"/>
          <p:cNvSpPr>
            <a:spLocks noGrp="1"/>
          </p:cNvSpPr>
          <p:nvPr>
            <p:ph type="ftr" sz="quarter" idx="11"/>
          </p:nvPr>
        </p:nvSpPr>
        <p:spPr/>
        <p:txBody>
          <a:bodyPr/>
          <a:lstStyle/>
          <a:p>
            <a:r>
              <a:rPr lang="de-DE"/>
              <a:t>Titel der Präsentation ODER des Vortragenden</a:t>
            </a:r>
          </a:p>
        </p:txBody>
      </p:sp>
      <p:sp>
        <p:nvSpPr>
          <p:cNvPr id="6" name="Foliennummernplatzhalter 5"/>
          <p:cNvSpPr>
            <a:spLocks noGrp="1"/>
          </p:cNvSpPr>
          <p:nvPr>
            <p:ph type="sldNum" sz="quarter" idx="12"/>
          </p:nvPr>
        </p:nvSpPr>
        <p:spPr/>
        <p:txBody>
          <a:bodyPr/>
          <a:lstStyle/>
          <a:p>
            <a:fld id="{AB6C09D1-9D44-46E9-90D5-584F6311654E}" type="slidenum">
              <a:rPr lang="de-DE" smtClean="0"/>
              <a:t>‹Nr.›</a:t>
            </a:fld>
            <a:endParaRPr lang="de-DE"/>
          </a:p>
        </p:txBody>
      </p:sp>
    </p:spTree>
    <p:extLst>
      <p:ext uri="{BB962C8B-B14F-4D97-AF65-F5344CB8AC3E}">
        <p14:creationId xmlns:p14="http://schemas.microsoft.com/office/powerpoint/2010/main" val="23772948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1" y="6308725"/>
            <a:ext cx="9144000" cy="549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628650" y="365125"/>
            <a:ext cx="7886700" cy="972000"/>
          </a:xfrm>
          <a:prstGeom prst="rect">
            <a:avLst/>
          </a:prstGeom>
        </p:spPr>
        <p:txBody>
          <a:bodyPr vert="horz" lIns="0" tIns="72000" rIns="0" bIns="0" rtlCol="0" anchor="t">
            <a:normAutofit/>
          </a:bodyPr>
          <a:lstStyle/>
          <a:p>
            <a:r>
              <a:rPr lang="de-DE" dirty="0"/>
              <a:t>Titelmasterformat durch Klicken bearbeiten</a:t>
            </a:r>
          </a:p>
        </p:txBody>
      </p:sp>
      <p:sp>
        <p:nvSpPr>
          <p:cNvPr id="3" name="Textplatzhalter 2"/>
          <p:cNvSpPr>
            <a:spLocks noGrp="1"/>
          </p:cNvSpPr>
          <p:nvPr>
            <p:ph type="body" idx="1"/>
          </p:nvPr>
        </p:nvSpPr>
        <p:spPr>
          <a:xfrm>
            <a:off x="628650" y="1337125"/>
            <a:ext cx="7886700" cy="4839839"/>
          </a:xfrm>
          <a:prstGeom prst="rect">
            <a:avLst/>
          </a:prstGeom>
        </p:spPr>
        <p:txBody>
          <a:bodyPr vert="horz" lIns="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779287" y="6528894"/>
            <a:ext cx="3637668" cy="233363"/>
          </a:xfrm>
          <a:prstGeom prst="rect">
            <a:avLst/>
          </a:prstGeom>
        </p:spPr>
        <p:txBody>
          <a:bodyPr vert="horz" lIns="91440" tIns="45720" rIns="91440" bIns="45720" rtlCol="0" anchor="t"/>
          <a:lstStyle>
            <a:lvl1pPr algn="l">
              <a:defRPr sz="800" b="1">
                <a:solidFill>
                  <a:schemeClr val="bg1"/>
                </a:solidFill>
              </a:defRPr>
            </a:lvl1pPr>
          </a:lstStyle>
          <a:p>
            <a:r>
              <a:rPr lang="de-DE" smtClean="0"/>
              <a:t>Organisationseinheit / vertraulich</a:t>
            </a:r>
            <a:endParaRPr lang="de-DE" dirty="0"/>
          </a:p>
        </p:txBody>
      </p:sp>
      <p:sp>
        <p:nvSpPr>
          <p:cNvPr id="5" name="Fußzeilenplatzhalter 4"/>
          <p:cNvSpPr>
            <a:spLocks noGrp="1"/>
          </p:cNvSpPr>
          <p:nvPr>
            <p:ph type="ftr" sz="quarter" idx="3"/>
          </p:nvPr>
        </p:nvSpPr>
        <p:spPr>
          <a:xfrm>
            <a:off x="4779287" y="6351776"/>
            <a:ext cx="3637668" cy="226237"/>
          </a:xfrm>
          <a:prstGeom prst="rect">
            <a:avLst/>
          </a:prstGeom>
        </p:spPr>
        <p:txBody>
          <a:bodyPr vert="horz" lIns="91440" tIns="45720" rIns="91440" bIns="45720" rtlCol="0" anchor="b"/>
          <a:lstStyle>
            <a:lvl1pPr algn="l">
              <a:defRPr sz="800">
                <a:solidFill>
                  <a:schemeClr val="bg1"/>
                </a:solidFill>
              </a:defRPr>
            </a:lvl1pPr>
          </a:lstStyle>
          <a:p>
            <a:r>
              <a:rPr lang="de-DE" dirty="0"/>
              <a:t>Titel der Präsentation ODER des Vortragenden</a:t>
            </a:r>
          </a:p>
        </p:txBody>
      </p:sp>
      <p:sp>
        <p:nvSpPr>
          <p:cNvPr id="6" name="Foliennummernplatzhalter 5"/>
          <p:cNvSpPr>
            <a:spLocks noGrp="1"/>
          </p:cNvSpPr>
          <p:nvPr>
            <p:ph type="sldNum" sz="quarter" idx="4"/>
          </p:nvPr>
        </p:nvSpPr>
        <p:spPr>
          <a:xfrm>
            <a:off x="8515350" y="6434321"/>
            <a:ext cx="463716" cy="314081"/>
          </a:xfrm>
          <a:prstGeom prst="rect">
            <a:avLst/>
          </a:prstGeom>
        </p:spPr>
        <p:txBody>
          <a:bodyPr vert="horz" lIns="91440" tIns="45720" rIns="91440" bIns="45720" rtlCol="0" anchor="b"/>
          <a:lstStyle>
            <a:lvl1pPr algn="ctr">
              <a:defRPr sz="800">
                <a:solidFill>
                  <a:schemeClr val="bg1"/>
                </a:solidFill>
              </a:defRPr>
            </a:lvl1pPr>
          </a:lstStyle>
          <a:p>
            <a:fld id="{AB6C09D1-9D44-46E9-90D5-584F6311654E}" type="slidenum">
              <a:rPr lang="de-DE" smtClean="0"/>
              <a:pPr/>
              <a:t>‹Nr.›</a:t>
            </a:fld>
            <a:endParaRPr lang="de-DE" dirty="0"/>
          </a:p>
        </p:txBody>
      </p:sp>
      <p:pic>
        <p:nvPicPr>
          <p:cNvPr id="8"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217512" y="6391520"/>
            <a:ext cx="1554003" cy="35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80028"/>
      </p:ext>
    </p:extLst>
  </p:cSld>
  <p:clrMap bg1="lt1" tx1="dk1" bg2="lt2" tx2="dk2" accent1="accent1" accent2="accent2" accent3="accent3" accent4="accent4" accent5="accent5" accent6="accent6" hlink="hlink" folHlink="folHlink"/>
  <p:sldLayoutIdLst>
    <p:sldLayoutId id="2147483671" r:id="rId1"/>
    <p:sldLayoutId id="2147483666" r:id="rId2"/>
    <p:sldLayoutId id="2147483672" r:id="rId3"/>
    <p:sldLayoutId id="2147483661" r:id="rId4"/>
    <p:sldLayoutId id="2147483650" r:id="rId5"/>
    <p:sldLayoutId id="2147483677" r:id="rId6"/>
    <p:sldLayoutId id="2147483673" r:id="rId7"/>
    <p:sldLayoutId id="2147483664" r:id="rId8"/>
    <p:sldLayoutId id="2147483665" r:id="rId9"/>
    <p:sldLayoutId id="2147483652" r:id="rId10"/>
    <p:sldLayoutId id="2147483653" r:id="rId11"/>
    <p:sldLayoutId id="2147483660" r:id="rId12"/>
    <p:sldLayoutId id="2147483674" r:id="rId13"/>
    <p:sldLayoutId id="2147483675" r:id="rId14"/>
    <p:sldLayoutId id="2147483654" r:id="rId15"/>
    <p:sldLayoutId id="2147483655" r:id="rId16"/>
  </p:sldLayoutIdLs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63525" indent="-263525"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542925" indent="-279400" algn="l" defTabSz="914400" rtl="0" eaLnBrk="1" latinLnBrk="0" hangingPunct="1">
        <a:lnSpc>
          <a:spcPct val="130000"/>
        </a:lnSpc>
        <a:spcBef>
          <a:spcPts val="500"/>
        </a:spcBef>
        <a:buFont typeface="Arial" panose="020B0604020202020204" pitchFamily="34" charset="0"/>
        <a:buChar char="•"/>
        <a:defRPr sz="1900" kern="1200">
          <a:solidFill>
            <a:schemeClr val="tx1"/>
          </a:solidFill>
          <a:latin typeface="+mn-lt"/>
          <a:ea typeface="+mn-ea"/>
          <a:cs typeface="+mn-cs"/>
        </a:defRPr>
      </a:lvl2pPr>
      <a:lvl3pPr marL="806450" indent="-263525"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3pPr>
      <a:lvl4pPr marL="1069975" indent="-263525" algn="l" defTabSz="914400" rtl="0" eaLnBrk="1" latinLnBrk="0" hangingPunct="1">
        <a:lnSpc>
          <a:spcPct val="130000"/>
        </a:lnSpc>
        <a:spcBef>
          <a:spcPts val="500"/>
        </a:spcBef>
        <a:buFont typeface="Arial" panose="020B0604020202020204" pitchFamily="34" charset="0"/>
        <a:buChar char="•"/>
        <a:defRPr sz="1700" kern="1200">
          <a:solidFill>
            <a:schemeClr val="tx1"/>
          </a:solidFill>
          <a:latin typeface="+mn-lt"/>
          <a:ea typeface="+mn-ea"/>
          <a:cs typeface="+mn-cs"/>
        </a:defRPr>
      </a:lvl4pPr>
      <a:lvl5pPr marL="1347788" indent="-277813"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0" userDrawn="1">
          <p15:clr>
            <a:srgbClr val="F26B43"/>
          </p15:clr>
        </p15:guide>
        <p15:guide id="2" pos="5363" userDrawn="1">
          <p15:clr>
            <a:srgbClr val="F26B43"/>
          </p15:clr>
        </p15:guide>
        <p15:guide id="3" orient="horz" pos="845" userDrawn="1">
          <p15:clr>
            <a:srgbClr val="F26B43"/>
          </p15:clr>
        </p15:guide>
        <p15:guide id="4" orient="horz" pos="4042" userDrawn="1">
          <p15:clr>
            <a:srgbClr val="F26B43"/>
          </p15:clr>
        </p15:guide>
        <p15:guide id="5" orient="horz" pos="4201" userDrawn="1">
          <p15:clr>
            <a:srgbClr val="F26B43"/>
          </p15:clr>
        </p15:guide>
        <p15:guide id="6" pos="29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hyperlink" Target="http://www.sat-hh.de/index.php?id=393" TargetMode="Externa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www.wolkdirekt.com/images/600/210061/erste-hilfe-schild-langnachleuchtend-notdusche.jpg" TargetMode="External"/><Relationship Id="rId7" Type="http://schemas.openxmlformats.org/officeDocument/2006/relationships/image" Target="../media/image38.jpe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dirty="0" smtClean="0"/>
              <a:t>Gebäude-, Sicherheits- und Infrastrukturmanagement</a:t>
            </a:r>
            <a:endParaRPr lang="de-DE" dirty="0"/>
          </a:p>
        </p:txBody>
      </p:sp>
      <p:sp>
        <p:nvSpPr>
          <p:cNvPr id="5" name="Fußzeilenplatzhalter 4"/>
          <p:cNvSpPr>
            <a:spLocks noGrp="1"/>
          </p:cNvSpPr>
          <p:nvPr>
            <p:ph type="ftr" sz="quarter" idx="11"/>
          </p:nvPr>
        </p:nvSpPr>
        <p:spPr/>
        <p:txBody>
          <a:bodyPr/>
          <a:lstStyle/>
          <a:p>
            <a:r>
              <a:rPr lang="de-DE" dirty="0" smtClean="0"/>
              <a:t>„Sicher am Arbeitsplatz“</a:t>
            </a:r>
            <a:endParaRPr lang="de-DE" dirty="0"/>
          </a:p>
        </p:txBody>
      </p:sp>
      <p:sp>
        <p:nvSpPr>
          <p:cNvPr id="6" name="Foliennummernplatzhalter 5"/>
          <p:cNvSpPr>
            <a:spLocks noGrp="1"/>
          </p:cNvSpPr>
          <p:nvPr>
            <p:ph type="sldNum" sz="quarter" idx="12"/>
          </p:nvPr>
        </p:nvSpPr>
        <p:spPr/>
        <p:txBody>
          <a:bodyPr/>
          <a:lstStyle/>
          <a:p>
            <a:fld id="{AB6C09D1-9D44-46E9-90D5-584F6311654E}" type="slidenum">
              <a:rPr lang="de-DE" smtClean="0"/>
              <a:pPr/>
              <a:t>1</a:t>
            </a:fld>
            <a:endParaRPr lang="de-DE"/>
          </a:p>
        </p:txBody>
      </p:sp>
      <p:sp>
        <p:nvSpPr>
          <p:cNvPr id="2" name="Titel 1"/>
          <p:cNvSpPr>
            <a:spLocks noGrp="1"/>
          </p:cNvSpPr>
          <p:nvPr>
            <p:ph type="ctrTitle"/>
          </p:nvPr>
        </p:nvSpPr>
        <p:spPr/>
        <p:txBody>
          <a:bodyPr>
            <a:normAutofit fontScale="90000"/>
          </a:bodyPr>
          <a:lstStyle/>
          <a:p>
            <a:r>
              <a:rPr lang="de-DE" dirty="0" smtClean="0"/>
              <a:t>Unterweisung</a:t>
            </a:r>
            <a:br>
              <a:rPr lang="de-DE" dirty="0" smtClean="0"/>
            </a:br>
            <a:r>
              <a:rPr lang="de-DE" dirty="0" smtClean="0"/>
              <a:t>„Sicher am Arbeitsplatz“</a:t>
            </a:r>
            <a:endParaRPr lang="de-DE" dirty="0"/>
          </a:p>
        </p:txBody>
      </p:sp>
      <p:sp>
        <p:nvSpPr>
          <p:cNvPr id="3" name="Untertitel 2"/>
          <p:cNvSpPr>
            <a:spLocks noGrp="1"/>
          </p:cNvSpPr>
          <p:nvPr>
            <p:ph type="subTitle" idx="1"/>
          </p:nvPr>
        </p:nvSpPr>
        <p:spPr/>
        <p:txBody>
          <a:bodyPr/>
          <a:lstStyle/>
          <a:p>
            <a:r>
              <a:rPr lang="de-DE" dirty="0"/>
              <a:t>Arbeitssicherheit und Ergonomie</a:t>
            </a:r>
            <a:br>
              <a:rPr lang="de-DE" dirty="0"/>
            </a:br>
            <a:r>
              <a:rPr lang="de-DE" dirty="0"/>
              <a:t>an </a:t>
            </a:r>
            <a:r>
              <a:rPr lang="de-DE" dirty="0" smtClean="0"/>
              <a:t>der Medizinischen </a:t>
            </a:r>
            <a:r>
              <a:rPr lang="de-DE" dirty="0"/>
              <a:t>Universität Wien</a:t>
            </a:r>
          </a:p>
        </p:txBody>
      </p:sp>
    </p:spTree>
    <p:extLst>
      <p:ext uri="{BB962C8B-B14F-4D97-AF65-F5344CB8AC3E}">
        <p14:creationId xmlns:p14="http://schemas.microsoft.com/office/powerpoint/2010/main" val="100786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Ein ergonomischer </a:t>
            </a:r>
            <a:br>
              <a:rPr lang="de-AT" dirty="0"/>
            </a:br>
            <a:r>
              <a:rPr lang="de-AT" dirty="0"/>
              <a:t>PC-Arbeitsplatz</a:t>
            </a:r>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10</a:t>
            </a:fld>
            <a:endParaRPr lang="de-DE"/>
          </a:p>
        </p:txBody>
      </p:sp>
    </p:spTree>
    <p:extLst>
      <p:ext uri="{BB962C8B-B14F-4D97-AF65-F5344CB8AC3E}">
        <p14:creationId xmlns:p14="http://schemas.microsoft.com/office/powerpoint/2010/main" val="3194558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Blickrichtung/Blendung</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11</a:t>
            </a:fld>
            <a:endParaRPr lang="de-DE"/>
          </a:p>
        </p:txBody>
      </p:sp>
      <p:sp>
        <p:nvSpPr>
          <p:cNvPr id="7171" name="Inhaltsplatzhalter 2"/>
          <p:cNvSpPr>
            <a:spLocks noGrp="1"/>
          </p:cNvSpPr>
          <p:nvPr>
            <p:ph sz="quarter" idx="13"/>
          </p:nvPr>
        </p:nvSpPr>
        <p:spPr/>
        <p:txBody>
          <a:bodyPr>
            <a:normAutofit/>
          </a:bodyPr>
          <a:lstStyle/>
          <a:p>
            <a:pPr marL="0" indent="0">
              <a:buNone/>
            </a:pPr>
            <a:r>
              <a:rPr lang="de-DE" sz="1700" dirty="0" smtClean="0"/>
              <a:t>Zwangshaltungen können zu Verspannungen im Kopf- und Nackenbereich führen, daher sollte bei häufiger Bildschirmtätigkeit der Bildschirm im Blickfeld (d.h. möglichst frontal) stehen.</a:t>
            </a:r>
          </a:p>
          <a:p>
            <a:pPr marL="0" indent="0">
              <a:buNone/>
            </a:pPr>
            <a:endParaRPr lang="de-DE" sz="17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057" y="2682814"/>
            <a:ext cx="3693363" cy="3289886"/>
          </a:xfrm>
          <a:prstGeom prst="rect">
            <a:avLst/>
          </a:prstGeom>
        </p:spPr>
      </p:pic>
    </p:spTree>
    <p:extLst>
      <p:ext uri="{BB962C8B-B14F-4D97-AF65-F5344CB8AC3E}">
        <p14:creationId xmlns:p14="http://schemas.microsoft.com/office/powerpoint/2010/main" val="383223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449" y="1771810"/>
            <a:ext cx="4787661" cy="3596365"/>
          </a:xfrm>
          <a:prstGeom prst="rect">
            <a:avLst/>
          </a:prstGeom>
        </p:spPr>
      </p:pic>
      <p:sp>
        <p:nvSpPr>
          <p:cNvPr id="2" name="Titel 1"/>
          <p:cNvSpPr>
            <a:spLocks noGrp="1"/>
          </p:cNvSpPr>
          <p:nvPr>
            <p:ph type="title"/>
          </p:nvPr>
        </p:nvSpPr>
        <p:spPr/>
        <p:txBody>
          <a:bodyPr/>
          <a:lstStyle/>
          <a:p>
            <a:r>
              <a:rPr lang="de-DE" dirty="0"/>
              <a:t>Arbeitsstuhl</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12</a:t>
            </a:fld>
            <a:endParaRPr lang="de-DE"/>
          </a:p>
        </p:txBody>
      </p:sp>
      <p:sp>
        <p:nvSpPr>
          <p:cNvPr id="7171" name="Inhaltsplatzhalter 2"/>
          <p:cNvSpPr>
            <a:spLocks noGrp="1"/>
          </p:cNvSpPr>
          <p:nvPr>
            <p:ph sz="quarter" idx="13"/>
          </p:nvPr>
        </p:nvSpPr>
        <p:spPr>
          <a:xfrm>
            <a:off x="603250" y="1341437"/>
            <a:ext cx="4339686" cy="4967288"/>
          </a:xfrm>
        </p:spPr>
        <p:txBody>
          <a:bodyPr>
            <a:normAutofit/>
          </a:bodyPr>
          <a:lstStyle/>
          <a:p>
            <a:pPr marL="0" indent="0">
              <a:buNone/>
            </a:pPr>
            <a:r>
              <a:rPr lang="de-DE" sz="1700" dirty="0"/>
              <a:t>Stellen Sie den Arbeitsstuhl</a:t>
            </a:r>
            <a:br>
              <a:rPr lang="de-DE" sz="1700" dirty="0"/>
            </a:br>
            <a:r>
              <a:rPr lang="de-DE" sz="1700" dirty="0"/>
              <a:t>auf Ihre individuellen Maße ein</a:t>
            </a:r>
            <a:r>
              <a:rPr lang="de-DE" sz="1700" dirty="0" smtClean="0"/>
              <a:t>:</a:t>
            </a:r>
          </a:p>
          <a:p>
            <a:r>
              <a:rPr lang="de-DE" sz="1700" dirty="0"/>
              <a:t>Stellen Sie die Füße entspannt </a:t>
            </a:r>
            <a:r>
              <a:rPr lang="de-DE" sz="1700" dirty="0" smtClean="0"/>
              <a:t>auf </a:t>
            </a:r>
            <a:r>
              <a:rPr lang="de-DE" sz="1700" dirty="0"/>
              <a:t>den </a:t>
            </a:r>
            <a:r>
              <a:rPr lang="de-DE" sz="1700" dirty="0" smtClean="0"/>
              <a:t>Boden.</a:t>
            </a:r>
            <a:endParaRPr lang="de-DE" sz="1700" dirty="0"/>
          </a:p>
          <a:p>
            <a:r>
              <a:rPr lang="de-DE" sz="1700" dirty="0"/>
              <a:t>Rechter Winkel zwischen </a:t>
            </a:r>
            <a:r>
              <a:rPr lang="de-DE" sz="1700" dirty="0" smtClean="0"/>
              <a:t>Ober-</a:t>
            </a:r>
            <a:br>
              <a:rPr lang="de-DE" sz="1700" dirty="0" smtClean="0"/>
            </a:br>
            <a:r>
              <a:rPr lang="de-DE" sz="1700" dirty="0" err="1" smtClean="0"/>
              <a:t>schenkel</a:t>
            </a:r>
            <a:r>
              <a:rPr lang="de-DE" sz="1700" dirty="0" smtClean="0"/>
              <a:t> </a:t>
            </a:r>
            <a:r>
              <a:rPr lang="de-DE" sz="1700" dirty="0"/>
              <a:t>und </a:t>
            </a:r>
            <a:r>
              <a:rPr lang="de-DE" sz="1700" dirty="0" smtClean="0"/>
              <a:t>Unterschenkel.</a:t>
            </a:r>
            <a:endParaRPr lang="de-DE" sz="1700" dirty="0"/>
          </a:p>
          <a:p>
            <a:r>
              <a:rPr lang="de-DE" sz="1700" dirty="0"/>
              <a:t>Rechter Winkel zwischen </a:t>
            </a:r>
            <a:r>
              <a:rPr lang="de-DE" sz="1700" dirty="0" smtClean="0"/>
              <a:t>Oberarm</a:t>
            </a:r>
            <a:br>
              <a:rPr lang="de-DE" sz="1700" dirty="0" smtClean="0"/>
            </a:br>
            <a:r>
              <a:rPr lang="de-DE" sz="1700" dirty="0" smtClean="0"/>
              <a:t> </a:t>
            </a:r>
            <a:r>
              <a:rPr lang="de-DE" sz="1700" dirty="0"/>
              <a:t>und </a:t>
            </a:r>
            <a:r>
              <a:rPr lang="de-DE" sz="1700" dirty="0" smtClean="0"/>
              <a:t>Unterarm.</a:t>
            </a:r>
            <a:endParaRPr lang="de-DE" sz="1700" dirty="0"/>
          </a:p>
          <a:p>
            <a:r>
              <a:rPr lang="de-DE" sz="1700" dirty="0"/>
              <a:t>Sitzen Sie gerade, ohne einen Rundrücken zu </a:t>
            </a:r>
            <a:r>
              <a:rPr lang="de-DE" sz="1700" dirty="0" smtClean="0"/>
              <a:t>machen.</a:t>
            </a:r>
            <a:endParaRPr lang="de-DE" sz="1700" dirty="0"/>
          </a:p>
          <a:p>
            <a:r>
              <a:rPr lang="de-DE" sz="1700" dirty="0"/>
              <a:t>Ziehen Sie die Schultern nicht </a:t>
            </a:r>
            <a:r>
              <a:rPr lang="de-DE" sz="1700" dirty="0" smtClean="0"/>
              <a:t>hoch.</a:t>
            </a:r>
            <a:endParaRPr lang="de-DE" sz="1700" dirty="0"/>
          </a:p>
          <a:p>
            <a:r>
              <a:rPr lang="de-DE" sz="1700" dirty="0"/>
              <a:t>Gegeben falls Fußstütze </a:t>
            </a:r>
            <a:r>
              <a:rPr lang="de-DE" sz="1700" dirty="0" smtClean="0"/>
              <a:t>verwenden.</a:t>
            </a:r>
            <a:endParaRPr lang="de-DE" sz="1700" dirty="0"/>
          </a:p>
          <a:p>
            <a:pPr marL="0" indent="0">
              <a:buNone/>
            </a:pPr>
            <a:endParaRPr lang="de-DE" sz="1700" dirty="0">
              <a:latin typeface="+mj-lt"/>
            </a:endParaRPr>
          </a:p>
        </p:txBody>
      </p:sp>
    </p:spTree>
    <p:extLst>
      <p:ext uri="{BB962C8B-B14F-4D97-AF65-F5344CB8AC3E}">
        <p14:creationId xmlns:p14="http://schemas.microsoft.com/office/powerpoint/2010/main" val="323007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Dynamisches Sitzen</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13</a:t>
            </a:fld>
            <a:endParaRPr lang="de-DE"/>
          </a:p>
        </p:txBody>
      </p:sp>
      <p:sp>
        <p:nvSpPr>
          <p:cNvPr id="7171" name="Inhaltsplatzhalter 2"/>
          <p:cNvSpPr>
            <a:spLocks noGrp="1"/>
          </p:cNvSpPr>
          <p:nvPr>
            <p:ph sz="quarter" idx="13"/>
          </p:nvPr>
        </p:nvSpPr>
        <p:spPr/>
        <p:txBody>
          <a:bodyPr>
            <a:normAutofit/>
          </a:bodyPr>
          <a:lstStyle/>
          <a:p>
            <a:pPr marL="0" indent="0">
              <a:buNone/>
            </a:pPr>
            <a:r>
              <a:rPr lang="de-DE" sz="1700" dirty="0"/>
              <a:t>Grundsätzlich gilt: </a:t>
            </a:r>
          </a:p>
          <a:p>
            <a:pPr marL="0" indent="0">
              <a:buNone/>
            </a:pPr>
            <a:r>
              <a:rPr lang="de-DE" sz="1700" dirty="0"/>
              <a:t>Keine Sitzhaltung ist richtig, sondern der ständige Wechsel von der einen Sitzposition zur nächsten entlastet die Bandscheiben und fördert die Durchblutung, den Stoffwechsel und die Atmung.</a:t>
            </a:r>
          </a:p>
          <a:p>
            <a:pPr marL="0" indent="0">
              <a:buNone/>
            </a:pPr>
            <a:endParaRPr lang="de-DE" sz="1700"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038" y="3133363"/>
            <a:ext cx="2341712" cy="2916496"/>
          </a:xfrm>
          <a:prstGeom prst="rect">
            <a:avLst/>
          </a:prstGeom>
        </p:spPr>
      </p:pic>
    </p:spTree>
    <p:extLst>
      <p:ext uri="{BB962C8B-B14F-4D97-AF65-F5344CB8AC3E}">
        <p14:creationId xmlns:p14="http://schemas.microsoft.com/office/powerpoint/2010/main" val="88122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Heben und Tragen</a:t>
            </a:r>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14</a:t>
            </a:fld>
            <a:endParaRPr lang="de-DE"/>
          </a:p>
        </p:txBody>
      </p:sp>
    </p:spTree>
    <p:extLst>
      <p:ext uri="{BB962C8B-B14F-4D97-AF65-F5344CB8AC3E}">
        <p14:creationId xmlns:p14="http://schemas.microsoft.com/office/powerpoint/2010/main" val="152082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Heben und Tragen</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15</a:t>
            </a:fld>
            <a:endParaRPr lang="de-DE"/>
          </a:p>
        </p:txBody>
      </p:sp>
      <p:sp>
        <p:nvSpPr>
          <p:cNvPr id="7171" name="Inhaltsplatzhalter 2"/>
          <p:cNvSpPr>
            <a:spLocks noGrp="1"/>
          </p:cNvSpPr>
          <p:nvPr>
            <p:ph sz="quarter" idx="13"/>
          </p:nvPr>
        </p:nvSpPr>
        <p:spPr>
          <a:xfrm>
            <a:off x="603250" y="1341437"/>
            <a:ext cx="4563973" cy="4967288"/>
          </a:xfrm>
        </p:spPr>
        <p:txBody>
          <a:bodyPr>
            <a:normAutofit/>
          </a:bodyPr>
          <a:lstStyle/>
          <a:p>
            <a:r>
              <a:rPr lang="de-DE" sz="1700" dirty="0"/>
              <a:t>Bei schweren Lasten Hebe- und Transporteinrichtungen verwenden.</a:t>
            </a:r>
          </a:p>
          <a:p>
            <a:r>
              <a:rPr lang="de-DE" sz="1700" dirty="0"/>
              <a:t>Bei schweren Lasten bitten Sie Kolleg/innen zu Hilfe.</a:t>
            </a:r>
          </a:p>
          <a:p>
            <a:r>
              <a:rPr lang="de-DE" sz="1700" dirty="0"/>
              <a:t>Achten Sie auf ergonomisch richtiges Heben, Tragen und Absetzen von Lasten (in die Knie gehen, gerade Wirbelsäule, kein Hohlkreuz, </a:t>
            </a:r>
            <a:r>
              <a:rPr lang="de-DE" sz="1700" dirty="0" smtClean="0"/>
              <a:t>Lastschwerpunkt </a:t>
            </a:r>
            <a:r>
              <a:rPr lang="de-DE" sz="1700" dirty="0"/>
              <a:t>möglichst nahe am Körper).</a:t>
            </a:r>
          </a:p>
          <a:p>
            <a:pPr marL="0" indent="0">
              <a:buNone/>
            </a:pPr>
            <a:endParaRPr lang="de-DE" sz="1700" dirty="0"/>
          </a:p>
        </p:txBody>
      </p:sp>
      <p:pic>
        <p:nvPicPr>
          <p:cNvPr id="7" name="Grafik 6"/>
          <p:cNvPicPr>
            <a:picLocks noChangeAspect="1"/>
          </p:cNvPicPr>
          <p:nvPr/>
        </p:nvPicPr>
        <p:blipFill>
          <a:blip r:embed="rId2"/>
          <a:stretch>
            <a:fillRect/>
          </a:stretch>
        </p:blipFill>
        <p:spPr>
          <a:xfrm>
            <a:off x="5979234" y="2021135"/>
            <a:ext cx="2078916" cy="2091109"/>
          </a:xfrm>
          <a:prstGeom prst="rect">
            <a:avLst/>
          </a:prstGeom>
        </p:spPr>
      </p:pic>
    </p:spTree>
    <p:extLst>
      <p:ext uri="{BB962C8B-B14F-4D97-AF65-F5344CB8AC3E}">
        <p14:creationId xmlns:p14="http://schemas.microsoft.com/office/powerpoint/2010/main" val="19589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Leitern und Aufstiegshilfen</a:t>
            </a:r>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16</a:t>
            </a:fld>
            <a:endParaRPr lang="de-DE"/>
          </a:p>
        </p:txBody>
      </p:sp>
    </p:spTree>
    <p:extLst>
      <p:ext uri="{BB962C8B-B14F-4D97-AF65-F5344CB8AC3E}">
        <p14:creationId xmlns:p14="http://schemas.microsoft.com/office/powerpoint/2010/main" val="1095786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p:nvPicPr>
        <p:blipFill>
          <a:blip r:embed="rId3"/>
          <a:stretch>
            <a:fillRect/>
          </a:stretch>
        </p:blipFill>
        <p:spPr>
          <a:xfrm>
            <a:off x="4779287" y="1636536"/>
            <a:ext cx="2877561" cy="2877561"/>
          </a:xfrm>
          <a:prstGeom prst="rect">
            <a:avLst/>
          </a:prstGeom>
        </p:spPr>
      </p:pic>
      <p:sp>
        <p:nvSpPr>
          <p:cNvPr id="2" name="Titel 1"/>
          <p:cNvSpPr>
            <a:spLocks noGrp="1"/>
          </p:cNvSpPr>
          <p:nvPr>
            <p:ph type="title"/>
          </p:nvPr>
        </p:nvSpPr>
        <p:spPr/>
        <p:txBody>
          <a:bodyPr/>
          <a:lstStyle/>
          <a:p>
            <a:r>
              <a:rPr lang="de-DE" dirty="0"/>
              <a:t>Leitern und Aufstiegshilfen</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17</a:t>
            </a:fld>
            <a:endParaRPr lang="de-DE"/>
          </a:p>
        </p:txBody>
      </p:sp>
      <p:sp>
        <p:nvSpPr>
          <p:cNvPr id="7171" name="Inhaltsplatzhalter 2"/>
          <p:cNvSpPr>
            <a:spLocks noGrp="1"/>
          </p:cNvSpPr>
          <p:nvPr>
            <p:ph sz="quarter" idx="13"/>
          </p:nvPr>
        </p:nvSpPr>
        <p:spPr>
          <a:xfrm>
            <a:off x="603249" y="1341437"/>
            <a:ext cx="4840019" cy="4967288"/>
          </a:xfrm>
        </p:spPr>
        <p:txBody>
          <a:bodyPr>
            <a:normAutofit/>
          </a:bodyPr>
          <a:lstStyle/>
          <a:p>
            <a:r>
              <a:rPr lang="de-DE" sz="1700" dirty="0"/>
              <a:t>Verwenden Sie nur geprüfte, </a:t>
            </a:r>
            <a:r>
              <a:rPr lang="de-DE" sz="1700" dirty="0" err="1"/>
              <a:t>einwand</a:t>
            </a:r>
            <a:r>
              <a:rPr lang="de-DE" sz="1700" dirty="0"/>
              <a:t>-freie Leitern oder Aufstiegshilfen.</a:t>
            </a:r>
          </a:p>
          <a:p>
            <a:r>
              <a:rPr lang="de-DE" sz="1700" dirty="0"/>
              <a:t>Defekte Leitern oder Aufstiegshilfen sind sofort zu reparieren oder zu entsorgen.</a:t>
            </a:r>
          </a:p>
          <a:p>
            <a:r>
              <a:rPr lang="de-DE" sz="1700" dirty="0"/>
              <a:t>Achten Sie auf die Standfestigkeit.</a:t>
            </a:r>
          </a:p>
          <a:p>
            <a:r>
              <a:rPr lang="de-DE" sz="1700" dirty="0"/>
              <a:t>Verwenden Sie nur Leitern oder Aufstiegshilfen für das Auf- und </a:t>
            </a:r>
            <a:r>
              <a:rPr lang="de-DE" sz="1700" dirty="0" smtClean="0"/>
              <a:t>Absteigen.</a:t>
            </a:r>
            <a:endParaRPr lang="de-DE" sz="1700" dirty="0"/>
          </a:p>
          <a:p>
            <a:r>
              <a:rPr lang="de-DE" sz="1700" dirty="0" smtClean="0">
                <a:solidFill>
                  <a:srgbClr val="FF0000"/>
                </a:solidFill>
              </a:rPr>
              <a:t>Keine </a:t>
            </a:r>
            <a:r>
              <a:rPr lang="de-DE" sz="1700" dirty="0">
                <a:solidFill>
                  <a:srgbClr val="FF0000"/>
                </a:solidFill>
              </a:rPr>
              <a:t>Stühle, Hocker, etc. !!!!!!!</a:t>
            </a:r>
          </a:p>
          <a:p>
            <a:pPr marL="0" indent="0">
              <a:buNone/>
            </a:pPr>
            <a:endParaRPr lang="de-DE" sz="1700" dirty="0"/>
          </a:p>
        </p:txBody>
      </p:sp>
      <p:pic>
        <p:nvPicPr>
          <p:cNvPr id="8" name="Grafik 7"/>
          <p:cNvPicPr>
            <a:picLocks noChangeAspect="1"/>
          </p:cNvPicPr>
          <p:nvPr/>
        </p:nvPicPr>
        <p:blipFill>
          <a:blip r:embed="rId4"/>
          <a:stretch>
            <a:fillRect/>
          </a:stretch>
        </p:blipFill>
        <p:spPr>
          <a:xfrm>
            <a:off x="7149728" y="3828237"/>
            <a:ext cx="1365622" cy="1371719"/>
          </a:xfrm>
          <a:prstGeom prst="rect">
            <a:avLst/>
          </a:prstGeom>
        </p:spPr>
      </p:pic>
    </p:spTree>
    <p:extLst>
      <p:ext uri="{BB962C8B-B14F-4D97-AF65-F5344CB8AC3E}">
        <p14:creationId xmlns:p14="http://schemas.microsoft.com/office/powerpoint/2010/main" val="44770660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Abfallwirtschaft</a:t>
            </a:r>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18</a:t>
            </a:fld>
            <a:endParaRPr lang="de-DE"/>
          </a:p>
        </p:txBody>
      </p:sp>
    </p:spTree>
    <p:extLst>
      <p:ext uri="{BB962C8B-B14F-4D97-AF65-F5344CB8AC3E}">
        <p14:creationId xmlns:p14="http://schemas.microsoft.com/office/powerpoint/2010/main" val="520236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Abfallwirtschaft</a:t>
            </a:r>
            <a:endParaRPr lang="de-DE"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19</a:t>
            </a:fld>
            <a:endParaRPr lang="de-DE"/>
          </a:p>
        </p:txBody>
      </p:sp>
      <p:sp>
        <p:nvSpPr>
          <p:cNvPr id="7171" name="Inhaltsplatzhalter 2"/>
          <p:cNvSpPr>
            <a:spLocks noGrp="1"/>
          </p:cNvSpPr>
          <p:nvPr>
            <p:ph sz="quarter" idx="13"/>
          </p:nvPr>
        </p:nvSpPr>
        <p:spPr>
          <a:xfrm>
            <a:off x="603250" y="1341437"/>
            <a:ext cx="4563973" cy="4967288"/>
          </a:xfrm>
        </p:spPr>
        <p:txBody>
          <a:bodyPr>
            <a:normAutofit/>
          </a:bodyPr>
          <a:lstStyle/>
          <a:p>
            <a:r>
              <a:rPr lang="de-DE" sz="1700" dirty="0"/>
              <a:t>Abfallvermeidung durch Planung</a:t>
            </a:r>
          </a:p>
          <a:p>
            <a:r>
              <a:rPr lang="de-DE" sz="1700" dirty="0"/>
              <a:t>Sichere Zwischenlagerung</a:t>
            </a:r>
          </a:p>
          <a:p>
            <a:r>
              <a:rPr lang="de-DE" sz="1700" dirty="0"/>
              <a:t>Abfalltrennung</a:t>
            </a:r>
          </a:p>
          <a:p>
            <a:r>
              <a:rPr lang="de-DE" sz="1700" dirty="0"/>
              <a:t>Entsorgung ohne Umweltgefährdung</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0679" y="3232430"/>
            <a:ext cx="4362528" cy="2453922"/>
          </a:xfrm>
          <a:prstGeom prst="rect">
            <a:avLst/>
          </a:prstGeom>
        </p:spPr>
      </p:pic>
    </p:spTree>
    <p:extLst>
      <p:ext uri="{BB962C8B-B14F-4D97-AF65-F5344CB8AC3E}">
        <p14:creationId xmlns:p14="http://schemas.microsoft.com/office/powerpoint/2010/main" val="65715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Rechtliche Grundlagen 1</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2</a:t>
            </a:fld>
            <a:endParaRPr lang="de-DE"/>
          </a:p>
        </p:txBody>
      </p:sp>
      <p:sp>
        <p:nvSpPr>
          <p:cNvPr id="7171" name="Inhaltsplatzhalter 2"/>
          <p:cNvSpPr>
            <a:spLocks noGrp="1"/>
          </p:cNvSpPr>
          <p:nvPr>
            <p:ph sz="quarter" idx="13"/>
          </p:nvPr>
        </p:nvSpPr>
        <p:spPr/>
        <p:txBody>
          <a:bodyPr>
            <a:normAutofit/>
          </a:bodyPr>
          <a:lstStyle/>
          <a:p>
            <a:pPr marL="0" indent="0">
              <a:buNone/>
            </a:pPr>
            <a:r>
              <a:rPr lang="de-DE" sz="1700" dirty="0"/>
              <a:t>§ 3 Abs. 1 </a:t>
            </a:r>
            <a:r>
              <a:rPr lang="de-DE" sz="1700" dirty="0" err="1"/>
              <a:t>ASchG</a:t>
            </a:r>
            <a:r>
              <a:rPr lang="de-DE" sz="1700" dirty="0"/>
              <a:t>, § 15 </a:t>
            </a:r>
            <a:r>
              <a:rPr lang="de-DE" sz="1700" dirty="0" err="1"/>
              <a:t>ASchG</a:t>
            </a:r>
            <a:r>
              <a:rPr lang="de-DE" sz="1700" dirty="0"/>
              <a:t> </a:t>
            </a:r>
            <a:r>
              <a:rPr lang="de-DE" sz="1700" dirty="0" smtClean="0"/>
              <a:t>– Pflichten </a:t>
            </a:r>
            <a:r>
              <a:rPr lang="de-DE" sz="1700" dirty="0"/>
              <a:t>Arbeitgeber und Pflichten Arbeitnehmer/innen </a:t>
            </a:r>
            <a:endParaRPr lang="de-DE" sz="1700" dirty="0" smtClean="0"/>
          </a:p>
          <a:p>
            <a:pPr marL="0" indent="0">
              <a:buNone/>
            </a:pPr>
            <a:endParaRPr lang="de-DE" sz="1700" dirty="0" smtClean="0"/>
          </a:p>
          <a:p>
            <a:r>
              <a:rPr lang="de-DE" sz="1700" dirty="0" smtClean="0"/>
              <a:t>Arbeitgeber/innen haben ganz allgemein die Verpflichtung, ihre Arbeitnehmer/innen in allen Belangen des Arbeitnehmer/</a:t>
            </a:r>
            <a:r>
              <a:rPr lang="de-DE" sz="1700" dirty="0" err="1" smtClean="0"/>
              <a:t>innenschutzes</a:t>
            </a:r>
            <a:r>
              <a:rPr lang="de-DE" sz="1700" dirty="0" smtClean="0"/>
              <a:t> zu informieren und zu unterweisen. </a:t>
            </a:r>
          </a:p>
          <a:p>
            <a:r>
              <a:rPr lang="de-DE" sz="1700" dirty="0" smtClean="0"/>
              <a:t>Arbeitnehmer/innen </a:t>
            </a:r>
            <a:r>
              <a:rPr lang="de-DE" sz="1700" dirty="0"/>
              <a:t>wiederum sind verpflichtet, den Unterweisungen und Anweisungen des/der Arbeitgebers/in Folge zu leisten.</a:t>
            </a:r>
          </a:p>
        </p:txBody>
      </p:sp>
    </p:spTree>
    <p:extLst>
      <p:ext uri="{BB962C8B-B14F-4D97-AF65-F5344CB8AC3E}">
        <p14:creationId xmlns:p14="http://schemas.microsoft.com/office/powerpoint/2010/main" val="51542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Abfalltrennung 1</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20</a:t>
            </a:fld>
            <a:endParaRPr lang="de-DE"/>
          </a:p>
        </p:txBody>
      </p:sp>
      <p:sp>
        <p:nvSpPr>
          <p:cNvPr id="12" name="Rechteck 11"/>
          <p:cNvSpPr/>
          <p:nvPr/>
        </p:nvSpPr>
        <p:spPr>
          <a:xfrm>
            <a:off x="439948" y="1223845"/>
            <a:ext cx="3114135" cy="1600438"/>
          </a:xfrm>
          <a:prstGeom prst="rect">
            <a:avLst/>
          </a:prstGeom>
        </p:spPr>
        <p:txBody>
          <a:bodyPr wrap="square">
            <a:spAutoFit/>
          </a:bodyPr>
          <a:lstStyle/>
          <a:p>
            <a:r>
              <a:rPr lang="de-DE" sz="1400" dirty="0" smtClean="0">
                <a:solidFill>
                  <a:srgbClr val="FF0000"/>
                </a:solidFill>
              </a:rPr>
              <a:t>Altpapier:</a:t>
            </a:r>
            <a:br>
              <a:rPr lang="de-DE" sz="1400" dirty="0" smtClean="0">
                <a:solidFill>
                  <a:srgbClr val="FF0000"/>
                </a:solidFill>
              </a:rPr>
            </a:br>
            <a:r>
              <a:rPr lang="de-DE" sz="1400" dirty="0" err="1" smtClean="0"/>
              <a:t>Unbeschichtetes</a:t>
            </a:r>
            <a:r>
              <a:rPr lang="de-DE" sz="1400" dirty="0" smtClean="0"/>
              <a:t> </a:t>
            </a:r>
            <a:r>
              <a:rPr lang="de-DE" sz="1400" dirty="0"/>
              <a:t>und sauberes Papier, Zeitungen, Kataloge, Zeitschriften</a:t>
            </a:r>
            <a:r>
              <a:rPr lang="de-DE" sz="1400" dirty="0" smtClean="0"/>
              <a:t>, </a:t>
            </a:r>
            <a:r>
              <a:rPr lang="de-DE" sz="1400" dirty="0"/>
              <a:t>Kuverts, Schreibpapier, </a:t>
            </a:r>
            <a:r>
              <a:rPr lang="de-DE" sz="1400" dirty="0" smtClean="0"/>
              <a:t>Papierschnitzel </a:t>
            </a:r>
            <a:r>
              <a:rPr lang="de-DE" sz="1400" dirty="0"/>
              <a:t>aus Aktenvernichtern, Kartons, Wellpappe, Schachteln </a:t>
            </a:r>
          </a:p>
        </p:txBody>
      </p:sp>
      <p:sp>
        <p:nvSpPr>
          <p:cNvPr id="14" name="Rechteck 13"/>
          <p:cNvSpPr/>
          <p:nvPr/>
        </p:nvSpPr>
        <p:spPr>
          <a:xfrm>
            <a:off x="457206" y="2828836"/>
            <a:ext cx="2777702" cy="2031325"/>
          </a:xfrm>
          <a:prstGeom prst="rect">
            <a:avLst/>
          </a:prstGeom>
        </p:spPr>
        <p:txBody>
          <a:bodyPr wrap="square">
            <a:spAutoFit/>
          </a:bodyPr>
          <a:lstStyle/>
          <a:p>
            <a:r>
              <a:rPr lang="de-DE" sz="1400" dirty="0" smtClean="0">
                <a:solidFill>
                  <a:schemeClr val="accent6">
                    <a:lumMod val="50000"/>
                  </a:schemeClr>
                </a:solidFill>
              </a:rPr>
              <a:t>Glas:</a:t>
            </a:r>
            <a:br>
              <a:rPr lang="de-DE" sz="1400" dirty="0" smtClean="0">
                <a:solidFill>
                  <a:schemeClr val="accent6">
                    <a:lumMod val="50000"/>
                  </a:schemeClr>
                </a:solidFill>
              </a:rPr>
            </a:br>
            <a:r>
              <a:rPr lang="de-DE" sz="1400" dirty="0" smtClean="0"/>
              <a:t>Vollständig </a:t>
            </a:r>
            <a:r>
              <a:rPr lang="de-DE" sz="1400" dirty="0"/>
              <a:t>entleerte Behältnisse</a:t>
            </a:r>
            <a:r>
              <a:rPr lang="de-DE" sz="1400" dirty="0" smtClean="0"/>
              <a:t>, </a:t>
            </a:r>
            <a:r>
              <a:rPr lang="de-DE" sz="1400" dirty="0"/>
              <a:t>und Hohlkörper aus Glas, </a:t>
            </a:r>
            <a:r>
              <a:rPr lang="de-DE" sz="1400" dirty="0" smtClean="0"/>
              <a:t>Einwegflaschen</a:t>
            </a:r>
            <a:r>
              <a:rPr lang="de-DE" sz="1400" dirty="0"/>
              <a:t>, Lebensmittelgläser </a:t>
            </a:r>
            <a:r>
              <a:rPr lang="de-DE" sz="1400" u="sng" dirty="0"/>
              <a:t>ohne</a:t>
            </a:r>
            <a:r>
              <a:rPr lang="de-DE" sz="1400" dirty="0"/>
              <a:t> </a:t>
            </a:r>
            <a:r>
              <a:rPr lang="de-DE" sz="1400" dirty="0" smtClean="0"/>
              <a:t>Verschlüsse</a:t>
            </a:r>
          </a:p>
          <a:p>
            <a:r>
              <a:rPr lang="de-DE" sz="1400" dirty="0" smtClean="0">
                <a:solidFill>
                  <a:srgbClr val="FF0000"/>
                </a:solidFill>
              </a:rPr>
              <a:t>Laborglas im Restmüll entsorgen! </a:t>
            </a:r>
          </a:p>
          <a:p>
            <a:endParaRPr lang="de-DE" sz="1400" dirty="0">
              <a:solidFill>
                <a:srgbClr val="FF0000"/>
              </a:solidFill>
            </a:endParaRPr>
          </a:p>
        </p:txBody>
      </p:sp>
      <p:sp>
        <p:nvSpPr>
          <p:cNvPr id="16" name="Rechteck 15"/>
          <p:cNvSpPr/>
          <p:nvPr/>
        </p:nvSpPr>
        <p:spPr>
          <a:xfrm>
            <a:off x="448275" y="4678182"/>
            <a:ext cx="2691741" cy="1600438"/>
          </a:xfrm>
          <a:prstGeom prst="rect">
            <a:avLst/>
          </a:prstGeom>
        </p:spPr>
        <p:txBody>
          <a:bodyPr wrap="square">
            <a:spAutoFit/>
          </a:bodyPr>
          <a:lstStyle/>
          <a:p>
            <a:r>
              <a:rPr lang="de-DE" sz="1400" dirty="0">
                <a:solidFill>
                  <a:srgbClr val="FFCC66"/>
                </a:solidFill>
              </a:rPr>
              <a:t>Kunststoffverpackungen:  </a:t>
            </a:r>
            <a:r>
              <a:rPr lang="de-DE" sz="1400" dirty="0"/>
              <a:t>Vollständig entleerte Plastikgetränkeflaschen, Flaschen für Wasch- und Putzmittel, Behälter für Körperpflegemittel, </a:t>
            </a:r>
            <a:r>
              <a:rPr lang="de-DE" sz="1400" dirty="0" smtClean="0"/>
              <a:t>Kanister, große </a:t>
            </a:r>
            <a:r>
              <a:rPr lang="de-DE" sz="1400" dirty="0"/>
              <a:t>Kunststofffolien </a:t>
            </a:r>
          </a:p>
        </p:txBody>
      </p:sp>
      <p:sp>
        <p:nvSpPr>
          <p:cNvPr id="20" name="Rechteck 19"/>
          <p:cNvSpPr/>
          <p:nvPr/>
        </p:nvSpPr>
        <p:spPr>
          <a:xfrm>
            <a:off x="3407437" y="1220338"/>
            <a:ext cx="2725947" cy="984133"/>
          </a:xfrm>
          <a:prstGeom prst="rect">
            <a:avLst/>
          </a:prstGeom>
        </p:spPr>
        <p:txBody>
          <a:bodyPr wrap="square">
            <a:spAutoFit/>
          </a:bodyPr>
          <a:lstStyle/>
          <a:p>
            <a:r>
              <a:rPr lang="de-DE" sz="1400" dirty="0">
                <a:solidFill>
                  <a:schemeClr val="accent1">
                    <a:lumMod val="50000"/>
                    <a:lumOff val="50000"/>
                  </a:schemeClr>
                </a:solidFill>
              </a:rPr>
              <a:t>Metallverpackungen:  </a:t>
            </a:r>
            <a:r>
              <a:rPr lang="de-DE" sz="1400" dirty="0"/>
              <a:t>Vollständig entleerte Weiß- </a:t>
            </a:r>
            <a:r>
              <a:rPr lang="de-DE" sz="1400" dirty="0" err="1"/>
              <a:t>blechdosen</a:t>
            </a:r>
            <a:r>
              <a:rPr lang="de-DE" sz="1400" dirty="0"/>
              <a:t>, Getränkedosen, Farb- und Lackdosen </a:t>
            </a:r>
          </a:p>
        </p:txBody>
      </p:sp>
      <p:sp>
        <p:nvSpPr>
          <p:cNvPr id="21" name="Rechteck 20"/>
          <p:cNvSpPr/>
          <p:nvPr/>
        </p:nvSpPr>
        <p:spPr>
          <a:xfrm>
            <a:off x="3390180" y="2275793"/>
            <a:ext cx="3467819" cy="1815882"/>
          </a:xfrm>
          <a:prstGeom prst="rect">
            <a:avLst/>
          </a:prstGeom>
        </p:spPr>
        <p:txBody>
          <a:bodyPr wrap="square">
            <a:spAutoFit/>
          </a:bodyPr>
          <a:lstStyle/>
          <a:p>
            <a:r>
              <a:rPr lang="de-DE" sz="1400" dirty="0" smtClean="0">
                <a:solidFill>
                  <a:schemeClr val="tx1">
                    <a:lumMod val="50000"/>
                    <a:lumOff val="50000"/>
                  </a:schemeClr>
                </a:solidFill>
              </a:rPr>
              <a:t>Restmüll:</a:t>
            </a:r>
            <a:r>
              <a:rPr lang="de-DE" sz="1400" dirty="0" smtClean="0"/>
              <a:t/>
            </a:r>
            <a:br>
              <a:rPr lang="de-DE" sz="1400" dirty="0" smtClean="0"/>
            </a:br>
            <a:r>
              <a:rPr lang="de-DE" sz="1400" dirty="0" smtClean="0"/>
              <a:t>Verunreinigte </a:t>
            </a:r>
            <a:r>
              <a:rPr lang="de-DE" sz="1400" dirty="0"/>
              <a:t>Verpackungen, verunreinigtes Papier, </a:t>
            </a:r>
            <a:r>
              <a:rPr lang="de-DE" sz="1400" dirty="0" smtClean="0"/>
              <a:t>nicht</a:t>
            </a:r>
          </a:p>
          <a:p>
            <a:r>
              <a:rPr lang="de-DE" sz="1400" dirty="0" smtClean="0"/>
              <a:t>verwertbare </a:t>
            </a:r>
            <a:r>
              <a:rPr lang="de-DE" sz="1400" dirty="0"/>
              <a:t>und nicht gefährliche  Kunststoffartikel (z.B. </a:t>
            </a:r>
            <a:r>
              <a:rPr lang="de-DE" sz="1400" dirty="0" smtClean="0"/>
              <a:t>Kugel-</a:t>
            </a:r>
          </a:p>
          <a:p>
            <a:r>
              <a:rPr lang="de-DE" sz="1400" dirty="0" err="1" smtClean="0"/>
              <a:t>schreiber</a:t>
            </a:r>
            <a:r>
              <a:rPr lang="de-DE" sz="1400" dirty="0"/>
              <a:t>), </a:t>
            </a:r>
            <a:r>
              <a:rPr lang="de-DE" sz="1400" dirty="0" smtClean="0"/>
              <a:t>Materialien aus</a:t>
            </a:r>
          </a:p>
          <a:p>
            <a:r>
              <a:rPr lang="de-DE" sz="1400" dirty="0" smtClean="0"/>
              <a:t>Keramik</a:t>
            </a:r>
            <a:r>
              <a:rPr lang="de-DE" sz="1400" dirty="0"/>
              <a:t>, </a:t>
            </a:r>
            <a:r>
              <a:rPr lang="de-DE" sz="1400" dirty="0" smtClean="0"/>
              <a:t>Hygieneartikel,</a:t>
            </a:r>
          </a:p>
          <a:p>
            <a:r>
              <a:rPr lang="de-DE" sz="1400" dirty="0" smtClean="0"/>
              <a:t>Laborglas</a:t>
            </a:r>
            <a:r>
              <a:rPr lang="de-DE" sz="1400" dirty="0"/>
              <a:t>, etc</a:t>
            </a:r>
            <a:r>
              <a:rPr lang="de-DE" sz="1400" dirty="0">
                <a:latin typeface="+mj-lt"/>
              </a:rPr>
              <a:t>.</a:t>
            </a:r>
          </a:p>
        </p:txBody>
      </p:sp>
      <p:sp>
        <p:nvSpPr>
          <p:cNvPr id="24" name="Rechteck 23"/>
          <p:cNvSpPr/>
          <p:nvPr/>
        </p:nvSpPr>
        <p:spPr>
          <a:xfrm>
            <a:off x="3372746" y="4187799"/>
            <a:ext cx="2855523" cy="954107"/>
          </a:xfrm>
          <a:prstGeom prst="rect">
            <a:avLst/>
          </a:prstGeom>
        </p:spPr>
        <p:txBody>
          <a:bodyPr wrap="square">
            <a:spAutoFit/>
          </a:bodyPr>
          <a:lstStyle/>
          <a:p>
            <a:r>
              <a:rPr lang="de-DE" sz="1400" dirty="0" smtClean="0">
                <a:solidFill>
                  <a:srgbClr val="FFC000"/>
                </a:solidFill>
              </a:rPr>
              <a:t>Styropor:</a:t>
            </a:r>
          </a:p>
          <a:p>
            <a:r>
              <a:rPr lang="de-DE" sz="1400" dirty="0" smtClean="0"/>
              <a:t>Styroporboxen</a:t>
            </a:r>
            <a:r>
              <a:rPr lang="de-DE" sz="1400" dirty="0"/>
              <a:t>, Styropor-   </a:t>
            </a:r>
            <a:r>
              <a:rPr lang="de-DE" sz="1400" dirty="0" err="1"/>
              <a:t>chips</a:t>
            </a:r>
            <a:r>
              <a:rPr lang="de-DE" sz="1400" dirty="0"/>
              <a:t>, </a:t>
            </a:r>
            <a:r>
              <a:rPr lang="de-DE" sz="1400" dirty="0" smtClean="0"/>
              <a:t>Verpackungsmaterial </a:t>
            </a:r>
            <a:r>
              <a:rPr lang="de-DE" sz="1400" dirty="0"/>
              <a:t>aus Styropor </a:t>
            </a:r>
          </a:p>
        </p:txBody>
      </p:sp>
      <p:sp>
        <p:nvSpPr>
          <p:cNvPr id="26" name="Rechteck 25"/>
          <p:cNvSpPr/>
          <p:nvPr/>
        </p:nvSpPr>
        <p:spPr>
          <a:xfrm>
            <a:off x="6468423" y="1228244"/>
            <a:ext cx="2278759" cy="738664"/>
          </a:xfrm>
          <a:prstGeom prst="rect">
            <a:avLst/>
          </a:prstGeom>
        </p:spPr>
        <p:txBody>
          <a:bodyPr wrap="square">
            <a:spAutoFit/>
          </a:bodyPr>
          <a:lstStyle/>
          <a:p>
            <a:r>
              <a:rPr lang="de-DE" sz="1400" dirty="0" smtClean="0">
                <a:solidFill>
                  <a:srgbClr val="7030A0"/>
                </a:solidFill>
              </a:rPr>
              <a:t>Batterien:</a:t>
            </a:r>
          </a:p>
          <a:p>
            <a:r>
              <a:rPr lang="de-DE" sz="1400" dirty="0" err="1" smtClean="0"/>
              <a:t>Kleinakkus</a:t>
            </a:r>
            <a:r>
              <a:rPr lang="de-DE" sz="1400" dirty="0"/>
              <a:t>, Knopfzellen, </a:t>
            </a:r>
            <a:r>
              <a:rPr lang="de-DE" sz="1400" dirty="0" smtClean="0"/>
              <a:t>Batterien</a:t>
            </a:r>
            <a:endParaRPr lang="de-DE" sz="1400" dirty="0"/>
          </a:p>
        </p:txBody>
      </p:sp>
      <p:sp>
        <p:nvSpPr>
          <p:cNvPr id="27" name="Rechteck 26"/>
          <p:cNvSpPr/>
          <p:nvPr/>
        </p:nvSpPr>
        <p:spPr>
          <a:xfrm>
            <a:off x="6478433" y="2079297"/>
            <a:ext cx="2268755" cy="954107"/>
          </a:xfrm>
          <a:prstGeom prst="rect">
            <a:avLst/>
          </a:prstGeom>
        </p:spPr>
        <p:txBody>
          <a:bodyPr wrap="square">
            <a:spAutoFit/>
          </a:bodyPr>
          <a:lstStyle/>
          <a:p>
            <a:r>
              <a:rPr lang="de-DE" sz="1400" dirty="0" smtClean="0">
                <a:solidFill>
                  <a:schemeClr val="accent3">
                    <a:lumMod val="75000"/>
                  </a:schemeClr>
                </a:solidFill>
              </a:rPr>
              <a:t>Toner:</a:t>
            </a:r>
            <a:r>
              <a:rPr lang="de-DE" sz="1400" dirty="0" smtClean="0"/>
              <a:t/>
            </a:r>
            <a:br>
              <a:rPr lang="de-DE" sz="1400" dirty="0" smtClean="0"/>
            </a:br>
            <a:r>
              <a:rPr lang="de-DE" sz="1400" dirty="0" smtClean="0"/>
              <a:t>Tonerkartuschen</a:t>
            </a:r>
            <a:r>
              <a:rPr lang="de-DE" sz="1400" dirty="0"/>
              <a:t>, </a:t>
            </a:r>
            <a:r>
              <a:rPr lang="de-DE" sz="1400" dirty="0" smtClean="0"/>
              <a:t>Tintenpatronen,  Kopiertoner </a:t>
            </a:r>
            <a:endParaRPr lang="de-DE" sz="1400" dirty="0"/>
          </a:p>
        </p:txBody>
      </p:sp>
      <p:sp>
        <p:nvSpPr>
          <p:cNvPr id="29" name="Rechteck 28"/>
          <p:cNvSpPr/>
          <p:nvPr/>
        </p:nvSpPr>
        <p:spPr>
          <a:xfrm>
            <a:off x="3372041" y="5257016"/>
            <a:ext cx="3089125" cy="738664"/>
          </a:xfrm>
          <a:prstGeom prst="rect">
            <a:avLst/>
          </a:prstGeom>
        </p:spPr>
        <p:txBody>
          <a:bodyPr wrap="square">
            <a:spAutoFit/>
          </a:bodyPr>
          <a:lstStyle/>
          <a:p>
            <a:r>
              <a:rPr lang="de-DE" sz="1400" dirty="0">
                <a:solidFill>
                  <a:srgbClr val="660033"/>
                </a:solidFill>
              </a:rPr>
              <a:t>Spraydosen:    </a:t>
            </a:r>
            <a:r>
              <a:rPr lang="de-DE" sz="1400" dirty="0"/>
              <a:t>Druckgaspackungen mit Rest-    </a:t>
            </a:r>
            <a:r>
              <a:rPr lang="de-DE" sz="1400" dirty="0" err="1"/>
              <a:t>inhalten</a:t>
            </a:r>
            <a:r>
              <a:rPr lang="de-DE" sz="1400" dirty="0"/>
              <a:t> von Treibgas</a:t>
            </a:r>
          </a:p>
        </p:txBody>
      </p:sp>
      <p:sp>
        <p:nvSpPr>
          <p:cNvPr id="30" name="Rechteck 29"/>
          <p:cNvSpPr/>
          <p:nvPr/>
        </p:nvSpPr>
        <p:spPr>
          <a:xfrm flipH="1">
            <a:off x="6487065" y="3136637"/>
            <a:ext cx="2389517" cy="954107"/>
          </a:xfrm>
          <a:prstGeom prst="rect">
            <a:avLst/>
          </a:prstGeom>
        </p:spPr>
        <p:txBody>
          <a:bodyPr wrap="square">
            <a:spAutoFit/>
          </a:bodyPr>
          <a:lstStyle/>
          <a:p>
            <a:r>
              <a:rPr lang="de-DE" sz="1400" dirty="0">
                <a:solidFill>
                  <a:srgbClr val="6699FF"/>
                </a:solidFill>
              </a:rPr>
              <a:t>Leuchtkörper:     </a:t>
            </a:r>
            <a:r>
              <a:rPr lang="de-DE" sz="1400" dirty="0"/>
              <a:t>Leuchtstoffröhren, </a:t>
            </a:r>
            <a:r>
              <a:rPr lang="de-DE" sz="1400" dirty="0" smtClean="0"/>
              <a:t>Energiesparlampen    </a:t>
            </a:r>
            <a:r>
              <a:rPr lang="de-DE" sz="1400" dirty="0">
                <a:solidFill>
                  <a:srgbClr val="FF0000"/>
                </a:solidFill>
              </a:rPr>
              <a:t>Keine LED-Lampen!</a:t>
            </a:r>
          </a:p>
        </p:txBody>
      </p:sp>
      <p:sp>
        <p:nvSpPr>
          <p:cNvPr id="31" name="Rechteck 30"/>
          <p:cNvSpPr/>
          <p:nvPr/>
        </p:nvSpPr>
        <p:spPr>
          <a:xfrm>
            <a:off x="6469793" y="4195248"/>
            <a:ext cx="2389524" cy="1169551"/>
          </a:xfrm>
          <a:prstGeom prst="rect">
            <a:avLst/>
          </a:prstGeom>
        </p:spPr>
        <p:txBody>
          <a:bodyPr wrap="square">
            <a:spAutoFit/>
          </a:bodyPr>
          <a:lstStyle/>
          <a:p>
            <a:r>
              <a:rPr lang="de-DE" sz="1400" dirty="0" smtClean="0">
                <a:solidFill>
                  <a:srgbClr val="663300"/>
                </a:solidFill>
              </a:rPr>
              <a:t>Sperrmüll:</a:t>
            </a:r>
          </a:p>
          <a:p>
            <a:r>
              <a:rPr lang="de-DE" sz="1400" dirty="0" smtClean="0"/>
              <a:t>Kühl- und Gefriergeräte,    Möbel, Computer, Bild-    schirme, Elektrogeräte,    Laborgeräte, etc. </a:t>
            </a:r>
            <a:endParaRPr lang="de-DE" sz="1400" dirty="0"/>
          </a:p>
        </p:txBody>
      </p:sp>
    </p:spTree>
    <p:extLst>
      <p:ext uri="{BB962C8B-B14F-4D97-AF65-F5344CB8AC3E}">
        <p14:creationId xmlns:p14="http://schemas.microsoft.com/office/powerpoint/2010/main" val="1089761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Abfalltrennung </a:t>
            </a:r>
            <a:r>
              <a:rPr lang="de-DE" dirty="0" smtClean="0"/>
              <a:t>2</a:t>
            </a:r>
            <a:endParaRPr lang="de-DE"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21</a:t>
            </a:fld>
            <a:endParaRPr lang="de-DE"/>
          </a:p>
        </p:txBody>
      </p:sp>
      <p:sp>
        <p:nvSpPr>
          <p:cNvPr id="12" name="Rechteck 11"/>
          <p:cNvSpPr/>
          <p:nvPr/>
        </p:nvSpPr>
        <p:spPr>
          <a:xfrm>
            <a:off x="439948" y="1223845"/>
            <a:ext cx="3114135" cy="738664"/>
          </a:xfrm>
          <a:prstGeom prst="rect">
            <a:avLst/>
          </a:prstGeom>
        </p:spPr>
        <p:txBody>
          <a:bodyPr wrap="square">
            <a:spAutoFit/>
          </a:bodyPr>
          <a:lstStyle/>
          <a:p>
            <a:r>
              <a:rPr lang="de-DE" sz="1400" dirty="0" smtClean="0">
                <a:solidFill>
                  <a:schemeClr val="accent1">
                    <a:lumMod val="25000"/>
                    <a:lumOff val="75000"/>
                  </a:schemeClr>
                </a:solidFill>
              </a:rPr>
              <a:t>Metallabfälle:</a:t>
            </a:r>
            <a:r>
              <a:rPr lang="de-DE" sz="1400" dirty="0" smtClean="0"/>
              <a:t/>
            </a:r>
            <a:br>
              <a:rPr lang="de-DE" sz="1400" dirty="0" smtClean="0"/>
            </a:br>
            <a:r>
              <a:rPr lang="de-DE" sz="1400" dirty="0" smtClean="0"/>
              <a:t>Sämtliche </a:t>
            </a:r>
            <a:r>
              <a:rPr lang="de-DE" sz="1400" dirty="0"/>
              <a:t>Metallgegenstände,    Sicherheitsschränke, etc. </a:t>
            </a:r>
          </a:p>
        </p:txBody>
      </p:sp>
      <p:sp>
        <p:nvSpPr>
          <p:cNvPr id="14" name="Rechteck 13"/>
          <p:cNvSpPr/>
          <p:nvPr/>
        </p:nvSpPr>
        <p:spPr>
          <a:xfrm>
            <a:off x="448275" y="2079297"/>
            <a:ext cx="2777702" cy="523220"/>
          </a:xfrm>
          <a:prstGeom prst="rect">
            <a:avLst/>
          </a:prstGeom>
        </p:spPr>
        <p:txBody>
          <a:bodyPr wrap="square">
            <a:spAutoFit/>
          </a:bodyPr>
          <a:lstStyle/>
          <a:p>
            <a:r>
              <a:rPr lang="de-DE" sz="1400" dirty="0" smtClean="0">
                <a:solidFill>
                  <a:srgbClr val="5F5F5F"/>
                </a:solidFill>
              </a:rPr>
              <a:t>Tierkadaver:</a:t>
            </a:r>
            <a:r>
              <a:rPr lang="de-DE" sz="1400" dirty="0" smtClean="0"/>
              <a:t/>
            </a:r>
            <a:br>
              <a:rPr lang="de-DE" sz="1400" dirty="0" smtClean="0"/>
            </a:br>
            <a:r>
              <a:rPr lang="de-DE" sz="1400" dirty="0" smtClean="0"/>
              <a:t>Kadaver </a:t>
            </a:r>
            <a:r>
              <a:rPr lang="de-DE" sz="1400" dirty="0"/>
              <a:t>von Versuchstiere</a:t>
            </a:r>
          </a:p>
        </p:txBody>
      </p:sp>
      <p:sp>
        <p:nvSpPr>
          <p:cNvPr id="16" name="Rechteck 15"/>
          <p:cNvSpPr/>
          <p:nvPr/>
        </p:nvSpPr>
        <p:spPr>
          <a:xfrm>
            <a:off x="448275" y="2745879"/>
            <a:ext cx="2691741" cy="954107"/>
          </a:xfrm>
          <a:prstGeom prst="rect">
            <a:avLst/>
          </a:prstGeom>
        </p:spPr>
        <p:txBody>
          <a:bodyPr wrap="square">
            <a:spAutoFit/>
          </a:bodyPr>
          <a:lstStyle/>
          <a:p>
            <a:r>
              <a:rPr lang="de-DE" sz="1400" dirty="0" smtClean="0">
                <a:solidFill>
                  <a:schemeClr val="tx2">
                    <a:lumMod val="75000"/>
                  </a:schemeClr>
                </a:solidFill>
              </a:rPr>
              <a:t>Körperteile und Organabfälle:</a:t>
            </a:r>
            <a:br>
              <a:rPr lang="de-DE" sz="1400" dirty="0" smtClean="0">
                <a:solidFill>
                  <a:schemeClr val="tx2">
                    <a:lumMod val="75000"/>
                  </a:schemeClr>
                </a:solidFill>
              </a:rPr>
            </a:br>
            <a:r>
              <a:rPr lang="de-DE" sz="1400" dirty="0" smtClean="0"/>
              <a:t>Sonderbehandlung gem.</a:t>
            </a:r>
          </a:p>
          <a:p>
            <a:r>
              <a:rPr lang="de-DE" sz="1400" dirty="0" smtClean="0"/>
              <a:t>Leichenbestattungsgesetz</a:t>
            </a:r>
            <a:endParaRPr lang="de-DE" sz="1400" dirty="0"/>
          </a:p>
        </p:txBody>
      </p:sp>
      <p:sp>
        <p:nvSpPr>
          <p:cNvPr id="20" name="Rechteck 19"/>
          <p:cNvSpPr/>
          <p:nvPr/>
        </p:nvSpPr>
        <p:spPr>
          <a:xfrm>
            <a:off x="3407437" y="1220338"/>
            <a:ext cx="2725947" cy="5047536"/>
          </a:xfrm>
          <a:prstGeom prst="rect">
            <a:avLst/>
          </a:prstGeom>
        </p:spPr>
        <p:txBody>
          <a:bodyPr wrap="square">
            <a:spAutoFit/>
          </a:bodyPr>
          <a:lstStyle/>
          <a:p>
            <a:r>
              <a:rPr lang="de-DE" sz="1400" dirty="0" smtClean="0">
                <a:solidFill>
                  <a:schemeClr val="bg2">
                    <a:lumMod val="75000"/>
                  </a:schemeClr>
                </a:solidFill>
              </a:rPr>
              <a:t>Med. Abfälle Kat. 2:</a:t>
            </a:r>
          </a:p>
          <a:p>
            <a:r>
              <a:rPr lang="de-DE" sz="1400" dirty="0" smtClean="0"/>
              <a:t>Gemische aus Wund-verbänden und Gips-verbänden, Stuhlwindeln, Einmalwäsche, Vorlagen, Tampons, Einmalartikel (Tupfer, Handschuhe, Einmalspritzen oder Kanülen, Katheter, etc.), restentleerte Urinsammelsysteme und Infusionsbeutel, nicht restentleerte Medizinprodukte, die mit ausreichend aufsaugendem Material konditioniert sind (z.B. gelgefüllte Absaug-systeme, Schlauchsysteme ohne spitze und verletzungsgefährdende Gegenstände, etc.,</a:t>
            </a:r>
            <a:br>
              <a:rPr lang="de-DE" sz="1400" dirty="0" smtClean="0"/>
            </a:br>
            <a:r>
              <a:rPr lang="de-DE" sz="1400" dirty="0" smtClean="0"/>
              <a:t>NICHT mit gefährlichen Erregern behafteter Tierstreu aus Tierversuchen</a:t>
            </a:r>
          </a:p>
        </p:txBody>
      </p:sp>
      <p:sp>
        <p:nvSpPr>
          <p:cNvPr id="24" name="Rechteck 23"/>
          <p:cNvSpPr/>
          <p:nvPr/>
        </p:nvSpPr>
        <p:spPr>
          <a:xfrm>
            <a:off x="431146" y="3825489"/>
            <a:ext cx="2855523" cy="738664"/>
          </a:xfrm>
          <a:prstGeom prst="rect">
            <a:avLst/>
          </a:prstGeom>
        </p:spPr>
        <p:txBody>
          <a:bodyPr wrap="square">
            <a:spAutoFit/>
          </a:bodyPr>
          <a:lstStyle/>
          <a:p>
            <a:r>
              <a:rPr lang="de-DE" sz="1400" dirty="0">
                <a:solidFill>
                  <a:srgbClr val="FFCC66"/>
                </a:solidFill>
              </a:rPr>
              <a:t>Radioaktive Abfälle: </a:t>
            </a:r>
            <a:r>
              <a:rPr lang="de-DE" sz="1400" dirty="0"/>
              <a:t>Sonderbehandlung </a:t>
            </a:r>
            <a:r>
              <a:rPr lang="de-DE" sz="1400" dirty="0" smtClean="0"/>
              <a:t>gem</a:t>
            </a:r>
            <a:r>
              <a:rPr lang="de-DE" sz="1400" dirty="0"/>
              <a:t>. Strahlenschutzgesetz</a:t>
            </a:r>
          </a:p>
        </p:txBody>
      </p:sp>
      <p:sp>
        <p:nvSpPr>
          <p:cNvPr id="29" name="Rechteck 28"/>
          <p:cNvSpPr/>
          <p:nvPr/>
        </p:nvSpPr>
        <p:spPr>
          <a:xfrm>
            <a:off x="6123876" y="1219870"/>
            <a:ext cx="2864854" cy="3108543"/>
          </a:xfrm>
          <a:prstGeom prst="rect">
            <a:avLst/>
          </a:prstGeom>
        </p:spPr>
        <p:txBody>
          <a:bodyPr wrap="square">
            <a:spAutoFit/>
          </a:bodyPr>
          <a:lstStyle/>
          <a:p>
            <a:r>
              <a:rPr lang="de-DE" sz="1400" dirty="0"/>
              <a:t>Med. Abfall Kat. </a:t>
            </a:r>
            <a:r>
              <a:rPr lang="de-DE" sz="1400" dirty="0" smtClean="0"/>
              <a:t>1:</a:t>
            </a:r>
          </a:p>
          <a:p>
            <a:r>
              <a:rPr lang="de-DE" sz="1400" dirty="0"/>
              <a:t>M</a:t>
            </a:r>
            <a:r>
              <a:rPr lang="de-DE" sz="1400" dirty="0" smtClean="0"/>
              <a:t>it </a:t>
            </a:r>
            <a:r>
              <a:rPr lang="de-DE" sz="1400" dirty="0"/>
              <a:t>gefährlichen Erregern behaftete Abfälle</a:t>
            </a:r>
          </a:p>
          <a:p>
            <a:r>
              <a:rPr lang="de-DE" sz="1400" dirty="0"/>
              <a:t>(</a:t>
            </a:r>
            <a:r>
              <a:rPr lang="de-DE" sz="1400" dirty="0" smtClean="0"/>
              <a:t>z.B</a:t>
            </a:r>
            <a:r>
              <a:rPr lang="de-DE" sz="1400" dirty="0"/>
              <a:t>. Pocken, Cholera, Lepra, Milzbrand, Tollwut, etc</a:t>
            </a:r>
            <a:r>
              <a:rPr lang="de-DE" sz="1400" dirty="0" smtClean="0"/>
              <a:t>.),</a:t>
            </a:r>
            <a:endParaRPr lang="de-DE" sz="1400" dirty="0"/>
          </a:p>
          <a:p>
            <a:r>
              <a:rPr lang="de-DE" sz="1400" dirty="0"/>
              <a:t>nicht desinfizierte mikrobiologische </a:t>
            </a:r>
            <a:r>
              <a:rPr lang="de-DE" sz="1400" dirty="0" smtClean="0"/>
              <a:t>Kulturen,</a:t>
            </a:r>
            <a:endParaRPr lang="de-DE" sz="1400" dirty="0"/>
          </a:p>
          <a:p>
            <a:r>
              <a:rPr lang="de-DE" sz="1400" dirty="0"/>
              <a:t>nicht desinfizierte mikrobiologische Kulturen, die Erreger </a:t>
            </a:r>
            <a:r>
              <a:rPr lang="de-DE" sz="1400" dirty="0" smtClean="0"/>
              <a:t>der Risikogruppe </a:t>
            </a:r>
            <a:r>
              <a:rPr lang="de-DE" sz="1400" dirty="0"/>
              <a:t>2 gemäß Verordnung biologischer Arbeitsstoffe </a:t>
            </a:r>
            <a:r>
              <a:rPr lang="de-DE" sz="1400" dirty="0" smtClean="0"/>
              <a:t>enthalten,</a:t>
            </a:r>
            <a:r>
              <a:rPr lang="de-DE" sz="1400" dirty="0"/>
              <a:t> </a:t>
            </a:r>
            <a:r>
              <a:rPr lang="de-DE" sz="1400" dirty="0" smtClean="0"/>
              <a:t>Körperteile </a:t>
            </a:r>
            <a:r>
              <a:rPr lang="de-DE" sz="1400" dirty="0"/>
              <a:t>und Organabfälle bis </a:t>
            </a:r>
            <a:r>
              <a:rPr lang="de-DE" sz="1400" dirty="0" smtClean="0"/>
              <a:t>200g</a:t>
            </a:r>
            <a:endParaRPr lang="de-DE" sz="1400" dirty="0"/>
          </a:p>
        </p:txBody>
      </p:sp>
      <p:sp>
        <p:nvSpPr>
          <p:cNvPr id="17" name="Rechteck 16"/>
          <p:cNvSpPr/>
          <p:nvPr/>
        </p:nvSpPr>
        <p:spPr>
          <a:xfrm>
            <a:off x="436900" y="4693879"/>
            <a:ext cx="2855523" cy="1169551"/>
          </a:xfrm>
          <a:prstGeom prst="rect">
            <a:avLst/>
          </a:prstGeom>
        </p:spPr>
        <p:txBody>
          <a:bodyPr wrap="square">
            <a:spAutoFit/>
          </a:bodyPr>
          <a:lstStyle/>
          <a:p>
            <a:r>
              <a:rPr lang="de-DE" sz="1400" dirty="0">
                <a:solidFill>
                  <a:srgbClr val="FF5050"/>
                </a:solidFill>
              </a:rPr>
              <a:t>Laborchemikalien: </a:t>
            </a:r>
            <a:endParaRPr lang="de-DE" sz="1400" dirty="0" smtClean="0">
              <a:solidFill>
                <a:srgbClr val="FF5050"/>
              </a:solidFill>
            </a:endParaRPr>
          </a:p>
          <a:p>
            <a:r>
              <a:rPr lang="de-DE" sz="1400" dirty="0" smtClean="0"/>
              <a:t>Gefährliche </a:t>
            </a:r>
            <a:r>
              <a:rPr lang="de-DE" sz="1400" dirty="0"/>
              <a:t>flüssige und feste </a:t>
            </a:r>
            <a:r>
              <a:rPr lang="de-DE" sz="1400" dirty="0" smtClean="0"/>
              <a:t> </a:t>
            </a:r>
            <a:r>
              <a:rPr lang="de-DE" sz="1400" dirty="0"/>
              <a:t>Laborabfälle u. </a:t>
            </a:r>
            <a:r>
              <a:rPr lang="de-DE" sz="1400" dirty="0" smtClean="0"/>
              <a:t>Chemikalienreste</a:t>
            </a:r>
          </a:p>
          <a:p>
            <a:r>
              <a:rPr lang="de-DE" sz="1400" dirty="0" smtClean="0">
                <a:solidFill>
                  <a:srgbClr val="FF0000"/>
                </a:solidFill>
              </a:rPr>
              <a:t>Gifte </a:t>
            </a:r>
            <a:r>
              <a:rPr lang="de-DE" sz="1400" dirty="0">
                <a:solidFill>
                  <a:srgbClr val="FF0000"/>
                </a:solidFill>
              </a:rPr>
              <a:t>getrennt sammeln! </a:t>
            </a:r>
          </a:p>
        </p:txBody>
      </p:sp>
      <p:sp>
        <p:nvSpPr>
          <p:cNvPr id="19" name="Rechteck 18"/>
          <p:cNvSpPr/>
          <p:nvPr/>
        </p:nvSpPr>
        <p:spPr>
          <a:xfrm>
            <a:off x="6136072" y="4440842"/>
            <a:ext cx="2855523" cy="954107"/>
          </a:xfrm>
          <a:prstGeom prst="rect">
            <a:avLst/>
          </a:prstGeom>
        </p:spPr>
        <p:txBody>
          <a:bodyPr wrap="square">
            <a:spAutoFit/>
          </a:bodyPr>
          <a:lstStyle/>
          <a:p>
            <a:r>
              <a:rPr lang="de-DE" sz="1400" dirty="0" smtClean="0">
                <a:solidFill>
                  <a:srgbClr val="333300"/>
                </a:solidFill>
              </a:rPr>
              <a:t>Akten- und Daten-</a:t>
            </a:r>
            <a:r>
              <a:rPr lang="de-DE" sz="1400" dirty="0" err="1" smtClean="0">
                <a:solidFill>
                  <a:srgbClr val="333300"/>
                </a:solidFill>
              </a:rPr>
              <a:t>trägervernichtung</a:t>
            </a:r>
            <a:r>
              <a:rPr lang="de-DE" sz="1400" dirty="0" smtClean="0">
                <a:solidFill>
                  <a:srgbClr val="333300"/>
                </a:solidFill>
              </a:rPr>
              <a:t>:</a:t>
            </a:r>
          </a:p>
          <a:p>
            <a:r>
              <a:rPr lang="de-DE" sz="1400" dirty="0" smtClean="0"/>
              <a:t>Unterlagen, Datenträger die dem Datenschutz unterliegen </a:t>
            </a:r>
          </a:p>
        </p:txBody>
      </p:sp>
    </p:spTree>
    <p:extLst>
      <p:ext uri="{BB962C8B-B14F-4D97-AF65-F5344CB8AC3E}">
        <p14:creationId xmlns:p14="http://schemas.microsoft.com/office/powerpoint/2010/main" val="355671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noAutofit/>
          </a:bodyPr>
          <a:lstStyle/>
          <a:p>
            <a:r>
              <a:rPr lang="de-AT" sz="2400" dirty="0" smtClean="0"/>
              <a:t/>
            </a:r>
            <a:br>
              <a:rPr lang="de-AT" sz="2400" dirty="0" smtClean="0"/>
            </a:br>
            <a:r>
              <a:rPr lang="de-AT" sz="2400" dirty="0" smtClean="0"/>
              <a:t>Medizinische Abfälle Kategorie 2  - „oranger Sack“</a:t>
            </a:r>
            <a:endParaRPr lang="de-AT" sz="2400" dirty="0"/>
          </a:p>
        </p:txBody>
      </p:sp>
      <p:sp>
        <p:nvSpPr>
          <p:cNvPr id="2" name="Datumsplatzhalter 1"/>
          <p:cNvSpPr>
            <a:spLocks noGrp="1"/>
          </p:cNvSpPr>
          <p:nvPr>
            <p:ph type="dt" sz="half" idx="2"/>
          </p:nvPr>
        </p:nvSpPr>
        <p:spPr>
          <a:xfrm>
            <a:off x="4779287" y="6528894"/>
            <a:ext cx="3637668" cy="233363"/>
          </a:xfrm>
        </p:spPr>
        <p:txBody>
          <a:bodyPr/>
          <a:lstStyle/>
          <a:p>
            <a:r>
              <a:rPr lang="de-DE" dirty="0" smtClean="0"/>
              <a:t>Gebäude-, Sicherheits- und Infrastrukturmanagement</a:t>
            </a:r>
            <a:endParaRPr lang="de-DE" dirty="0"/>
          </a:p>
        </p:txBody>
      </p:sp>
      <p:sp>
        <p:nvSpPr>
          <p:cNvPr id="3" name="Fußzeilenplatzhalter 2"/>
          <p:cNvSpPr>
            <a:spLocks noGrp="1"/>
          </p:cNvSpPr>
          <p:nvPr>
            <p:ph type="ftr" sz="quarter" idx="3"/>
          </p:nvPr>
        </p:nvSpPr>
        <p:spPr>
          <a:xfrm>
            <a:off x="4779287" y="6351776"/>
            <a:ext cx="3637668" cy="226237"/>
          </a:xfrm>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22</a:t>
            </a:fld>
            <a:endParaRPr lang="de-DE"/>
          </a:p>
        </p:txBody>
      </p:sp>
      <p:sp>
        <p:nvSpPr>
          <p:cNvPr id="20" name="Textplatzhalter 19"/>
          <p:cNvSpPr>
            <a:spLocks noGrp="1"/>
          </p:cNvSpPr>
          <p:nvPr>
            <p:ph type="body" sz="quarter" idx="13"/>
          </p:nvPr>
        </p:nvSpPr>
        <p:spPr>
          <a:xfrm>
            <a:off x="628650" y="1569898"/>
            <a:ext cx="7886700" cy="802672"/>
          </a:xfrm>
        </p:spPr>
        <p:txBody>
          <a:bodyPr>
            <a:noAutofit/>
          </a:bodyPr>
          <a:lstStyle/>
          <a:p>
            <a:r>
              <a:rPr lang="en-GB" sz="2000" dirty="0" err="1" smtClean="0">
                <a:solidFill>
                  <a:schemeClr val="tx1"/>
                </a:solidFill>
                <a:latin typeface="+mn-lt"/>
              </a:rPr>
              <a:t>Medizinischer</a:t>
            </a:r>
            <a:r>
              <a:rPr lang="en-GB" sz="2000" dirty="0" smtClean="0">
                <a:solidFill>
                  <a:schemeClr val="tx1"/>
                </a:solidFill>
                <a:latin typeface="+mn-lt"/>
              </a:rPr>
              <a:t> </a:t>
            </a:r>
            <a:r>
              <a:rPr lang="en-GB" sz="2000" dirty="0" err="1" smtClean="0">
                <a:solidFill>
                  <a:schemeClr val="tx1"/>
                </a:solidFill>
                <a:latin typeface="+mn-lt"/>
              </a:rPr>
              <a:t>Abfall</a:t>
            </a:r>
            <a:r>
              <a:rPr lang="en-GB" sz="2000" dirty="0" smtClean="0">
                <a:solidFill>
                  <a:schemeClr val="tx1"/>
                </a:solidFill>
                <a:latin typeface="+mn-lt"/>
              </a:rPr>
              <a:t> Kat. 2</a:t>
            </a:r>
          </a:p>
          <a:p>
            <a:r>
              <a:rPr lang="en-GB" sz="2000" dirty="0" err="1" smtClean="0">
                <a:solidFill>
                  <a:schemeClr val="tx1"/>
                </a:solidFill>
                <a:latin typeface="+mn-lt"/>
              </a:rPr>
              <a:t>Medizinischer</a:t>
            </a:r>
            <a:r>
              <a:rPr lang="en-GB" sz="2000" dirty="0" smtClean="0">
                <a:solidFill>
                  <a:schemeClr val="tx1"/>
                </a:solidFill>
                <a:latin typeface="+mn-lt"/>
              </a:rPr>
              <a:t> </a:t>
            </a:r>
            <a:r>
              <a:rPr lang="en-GB" sz="2000" dirty="0" err="1" smtClean="0">
                <a:solidFill>
                  <a:schemeClr val="tx1"/>
                </a:solidFill>
                <a:latin typeface="+mn-lt"/>
              </a:rPr>
              <a:t>Abfall</a:t>
            </a:r>
            <a:r>
              <a:rPr lang="en-GB" sz="2000" dirty="0" smtClean="0">
                <a:solidFill>
                  <a:schemeClr val="tx1"/>
                </a:solidFill>
                <a:latin typeface="+mn-lt"/>
              </a:rPr>
              <a:t> Kat. 2 </a:t>
            </a:r>
            <a:r>
              <a:rPr lang="en-GB" sz="2000" dirty="0" err="1" smtClean="0">
                <a:solidFill>
                  <a:schemeClr val="tx1"/>
                </a:solidFill>
                <a:latin typeface="+mn-lt"/>
              </a:rPr>
              <a:t>mit</a:t>
            </a:r>
            <a:r>
              <a:rPr lang="en-GB" sz="2000" dirty="0" smtClean="0">
                <a:solidFill>
                  <a:schemeClr val="tx1"/>
                </a:solidFill>
                <a:latin typeface="+mn-lt"/>
              </a:rPr>
              <a:t> </a:t>
            </a:r>
            <a:r>
              <a:rPr lang="en-GB" sz="2000" dirty="0" err="1" smtClean="0">
                <a:solidFill>
                  <a:schemeClr val="tx1"/>
                </a:solidFill>
                <a:latin typeface="+mn-lt"/>
              </a:rPr>
              <a:t>Verletzungsgefahr</a:t>
            </a:r>
            <a:endParaRPr lang="en-GB" sz="2000" dirty="0">
              <a:solidFill>
                <a:schemeClr val="tx1"/>
              </a:solidFill>
              <a:latin typeface="+mn-lt"/>
            </a:endParaRPr>
          </a:p>
        </p:txBody>
      </p:sp>
      <p:pic>
        <p:nvPicPr>
          <p:cNvPr id="8" name="Inhaltsplatzhalt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143" y="3312708"/>
            <a:ext cx="2524125" cy="2524125"/>
          </a:xfrm>
        </p:spPr>
      </p:pic>
      <p:pic>
        <p:nvPicPr>
          <p:cNvPr id="2050" name="Picture 2" descr="https://shop.arrowcounty.com/media/catalog/product/3/5/35-090.jp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629246" y="2954314"/>
            <a:ext cx="1771142" cy="26819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ksmedizintechnik.de/wp-content/uploads/773894007_v.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404" y="3154842"/>
            <a:ext cx="1970818" cy="17244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dafxbb5uxjcds.cloudfront.net/fileadmin/produkte/bilder/_processed_/csm_77.3899.150_3968_8392061ba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263" y="3884332"/>
            <a:ext cx="1839647" cy="220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453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normAutofit fontScale="90000"/>
          </a:bodyPr>
          <a:lstStyle/>
          <a:p>
            <a:r>
              <a:rPr lang="de-AT" sz="2700" dirty="0" smtClean="0"/>
              <a:t/>
            </a:r>
            <a:br>
              <a:rPr lang="de-AT" sz="2700" dirty="0" smtClean="0"/>
            </a:br>
            <a:r>
              <a:rPr lang="de-AT" sz="2700" dirty="0" smtClean="0"/>
              <a:t>Medizinischer Abfall Kategorie 1 – „infektiöse Behälter“</a:t>
            </a:r>
            <a:r>
              <a:rPr lang="de-AT" dirty="0"/>
              <a:t/>
            </a:r>
            <a:br>
              <a:rPr lang="de-AT" dirty="0"/>
            </a:br>
            <a:endParaRPr lang="de-AT" dirty="0"/>
          </a:p>
        </p:txBody>
      </p:sp>
      <p:sp>
        <p:nvSpPr>
          <p:cNvPr id="2" name="Datumsplatzhalter 1"/>
          <p:cNvSpPr>
            <a:spLocks noGrp="1"/>
          </p:cNvSpPr>
          <p:nvPr>
            <p:ph type="dt" sz="half" idx="2"/>
          </p:nvPr>
        </p:nvSpPr>
        <p:spPr>
          <a:xfrm>
            <a:off x="4779287" y="6528894"/>
            <a:ext cx="3637668" cy="233363"/>
          </a:xfrm>
        </p:spPr>
        <p:txBody>
          <a:bodyPr/>
          <a:lstStyle/>
          <a:p>
            <a:r>
              <a:rPr lang="de-DE" dirty="0" smtClean="0"/>
              <a:t>Gebäude- Sicherheits- und Infrastrukturmanagement</a:t>
            </a:r>
            <a:endParaRPr lang="de-DE" dirty="0"/>
          </a:p>
        </p:txBody>
      </p:sp>
      <p:sp>
        <p:nvSpPr>
          <p:cNvPr id="3" name="Fußzeilenplatzhalter 2"/>
          <p:cNvSpPr>
            <a:spLocks noGrp="1"/>
          </p:cNvSpPr>
          <p:nvPr>
            <p:ph type="ftr" sz="quarter" idx="3"/>
          </p:nvPr>
        </p:nvSpPr>
        <p:spPr>
          <a:xfrm>
            <a:off x="4779287" y="6351776"/>
            <a:ext cx="3637668" cy="226237"/>
          </a:xfrm>
        </p:spPr>
        <p:txBody>
          <a:bodyPr/>
          <a:lstStyle/>
          <a:p>
            <a:r>
              <a:rPr lang="de-DE" dirty="0" smtClean="0"/>
              <a:t>„Sicher am Arbeitsplatz“</a:t>
            </a:r>
            <a:endParaRPr lang="de-DE" dirty="0"/>
          </a:p>
        </p:txBody>
      </p:sp>
      <p:sp>
        <p:nvSpPr>
          <p:cNvPr id="6" name="Foliennummernplatzhalter 5"/>
          <p:cNvSpPr>
            <a:spLocks noGrp="1"/>
          </p:cNvSpPr>
          <p:nvPr>
            <p:ph type="sldNum" sz="quarter" idx="12"/>
          </p:nvPr>
        </p:nvSpPr>
        <p:spPr/>
        <p:txBody>
          <a:bodyPr/>
          <a:lstStyle/>
          <a:p>
            <a:fld id="{AB6C09D1-9D44-46E9-90D5-584F6311654E}" type="slidenum">
              <a:rPr lang="de-DE" smtClean="0"/>
              <a:pPr/>
              <a:t>23</a:t>
            </a:fld>
            <a:endParaRPr lang="de-DE"/>
          </a:p>
        </p:txBody>
      </p:sp>
      <p:sp>
        <p:nvSpPr>
          <p:cNvPr id="9" name="Textplatzhalter 8"/>
          <p:cNvSpPr>
            <a:spLocks noGrp="1"/>
          </p:cNvSpPr>
          <p:nvPr>
            <p:ph type="body" sz="quarter" idx="13"/>
          </p:nvPr>
        </p:nvSpPr>
        <p:spPr>
          <a:xfrm>
            <a:off x="628650" y="1764459"/>
            <a:ext cx="7886700" cy="630237"/>
          </a:xfrm>
        </p:spPr>
        <p:txBody>
          <a:bodyPr>
            <a:normAutofit/>
          </a:bodyPr>
          <a:lstStyle/>
          <a:p>
            <a:r>
              <a:rPr lang="de-AT" sz="2000" dirty="0" smtClean="0">
                <a:solidFill>
                  <a:schemeClr val="tx1"/>
                </a:solidFill>
                <a:latin typeface="+mn-lt"/>
              </a:rPr>
              <a:t>Medizinischer Abfall Kat. 1</a:t>
            </a:r>
            <a:endParaRPr lang="de-DE" sz="2000" dirty="0">
              <a:solidFill>
                <a:schemeClr val="tx1"/>
              </a:solidFill>
              <a:latin typeface="+mn-lt"/>
            </a:endParaRPr>
          </a:p>
        </p:txBody>
      </p:sp>
      <p:pic>
        <p:nvPicPr>
          <p:cNvPr id="4101" name="Picture 5" descr="http://www.sat-hh.de/fileadmin/images/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1709738"/>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4476750"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pic>
        <p:nvPicPr>
          <p:cNvPr id="4106" name="Picture 10" descr="http://www.sat-hh.de/fileadmin/_processed_/9/3/csm_zwart-60L_1_freigestellt_f1bd25f4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4044" y="2610343"/>
            <a:ext cx="2126131" cy="319719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1">
            <a:hlinkClick r:id="rId5"/>
          </p:cNvPr>
          <p:cNvSpPr>
            <a:spLocks noChangeArrowheads="1"/>
          </p:cNvSpPr>
          <p:nvPr/>
        </p:nvSpPr>
        <p:spPr bwMode="auto">
          <a:xfrm>
            <a:off x="4476750" y="18156238"/>
            <a:ext cx="2281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686262"/>
                </a:solidFill>
                <a:effectLst/>
                <a:latin typeface="Arial" pitchFamily="34" charset="0"/>
                <a:cs typeface="Arial" pitchFamily="34" charset="0"/>
              </a:rPr>
              <a:t>W 60 LBild 2 von 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pic>
        <p:nvPicPr>
          <p:cNvPr id="4112" name="Picture 16" descr="http://www.sat-hh.de/fileadmin/images/spac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0" y="11922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0"/>
          <p:cNvSpPr>
            <a:spLocks noChangeArrowheads="1"/>
          </p:cNvSpPr>
          <p:nvPr/>
        </p:nvSpPr>
        <p:spPr bwMode="auto">
          <a:xfrm>
            <a:off x="4470400" y="1649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pic>
        <p:nvPicPr>
          <p:cNvPr id="4117" name="Picture 21" descr="http://www.sat-hh.de/fileadmin/_processed_/8/2/csm_zwart-30L_freigestellt_90bfebdcb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0732" y="3081447"/>
            <a:ext cx="2081562" cy="313016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2">
            <a:hlinkClick r:id="rId5"/>
          </p:cNvPr>
          <p:cNvSpPr>
            <a:spLocks noChangeArrowheads="1"/>
          </p:cNvSpPr>
          <p:nvPr/>
        </p:nvSpPr>
        <p:spPr bwMode="auto">
          <a:xfrm>
            <a:off x="4470400" y="17638713"/>
            <a:ext cx="2281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smtClean="0">
                <a:ln>
                  <a:noFill/>
                </a:ln>
                <a:solidFill>
                  <a:srgbClr val="686262"/>
                </a:solidFill>
                <a:effectLst/>
                <a:latin typeface="Arial" pitchFamily="34" charset="0"/>
                <a:cs typeface="Arial" pitchFamily="34" charset="0"/>
              </a:rPr>
              <a:t>W 30 LBild 1 von 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AutoShape 2" descr="Datei:Biohazard symbol.svg – Wikipedia"/>
          <p:cNvSpPr>
            <a:spLocks noChangeAspect="1" noChangeArrowheads="1"/>
          </p:cNvSpPr>
          <p:nvPr/>
        </p:nvSpPr>
        <p:spPr bwMode="auto">
          <a:xfrm>
            <a:off x="155575" y="-936625"/>
            <a:ext cx="1952625" cy="1952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Grafik 6"/>
          <p:cNvPicPr>
            <a:picLocks noChangeAspect="1"/>
          </p:cNvPicPr>
          <p:nvPr/>
        </p:nvPicPr>
        <p:blipFill>
          <a:blip r:embed="rId7"/>
          <a:stretch>
            <a:fillRect/>
          </a:stretch>
        </p:blipFill>
        <p:spPr>
          <a:xfrm>
            <a:off x="4102902" y="1668748"/>
            <a:ext cx="938195" cy="938195"/>
          </a:xfrm>
          <a:prstGeom prst="rect">
            <a:avLst/>
          </a:prstGeom>
        </p:spPr>
      </p:pic>
    </p:spTree>
    <p:extLst>
      <p:ext uri="{BB962C8B-B14F-4D97-AF65-F5344CB8AC3E}">
        <p14:creationId xmlns:p14="http://schemas.microsoft.com/office/powerpoint/2010/main" val="2658930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42504"/>
            <a:ext cx="1961816" cy="3135322"/>
          </a:xfrm>
          <a:prstGeom prst="rect">
            <a:avLst/>
          </a:prstGeom>
        </p:spPr>
      </p:pic>
      <p:sp>
        <p:nvSpPr>
          <p:cNvPr id="2" name="Titel 1"/>
          <p:cNvSpPr>
            <a:spLocks noGrp="1"/>
          </p:cNvSpPr>
          <p:nvPr>
            <p:ph type="title"/>
          </p:nvPr>
        </p:nvSpPr>
        <p:spPr>
          <a:xfrm>
            <a:off x="638176" y="421717"/>
            <a:ext cx="7886700" cy="811860"/>
          </a:xfrm>
        </p:spPr>
        <p:txBody>
          <a:bodyPr anchor="t">
            <a:normAutofit fontScale="90000"/>
          </a:bodyPr>
          <a:lstStyle/>
          <a:p>
            <a:pPr>
              <a:lnSpc>
                <a:spcPct val="150000"/>
              </a:lnSpc>
            </a:pPr>
            <a:r>
              <a:rPr lang="de-AT" sz="2700" dirty="0" smtClean="0"/>
              <a:t>Sonstige </a:t>
            </a:r>
            <a:r>
              <a:rPr lang="de-AT" sz="2700" dirty="0"/>
              <a:t>im medizinischen Bereich anfallende </a:t>
            </a:r>
            <a:r>
              <a:rPr lang="de-AT" sz="2700" dirty="0" smtClean="0"/>
              <a:t>Abfälle</a:t>
            </a:r>
            <a:r>
              <a:rPr lang="de-AT" sz="3200" dirty="0" smtClean="0"/>
              <a:t/>
            </a:r>
            <a:br>
              <a:rPr lang="de-AT" sz="3200" dirty="0" smtClean="0"/>
            </a:br>
            <a:r>
              <a:rPr lang="de-AT" dirty="0"/>
              <a:t/>
            </a:r>
            <a:br>
              <a:rPr lang="de-AT" dirty="0"/>
            </a:br>
            <a:r>
              <a:rPr lang="de-AT" dirty="0"/>
              <a:t> </a:t>
            </a:r>
          </a:p>
        </p:txBody>
      </p:sp>
      <p:sp>
        <p:nvSpPr>
          <p:cNvPr id="19" name="Textplatzhalter 18"/>
          <p:cNvSpPr>
            <a:spLocks noGrp="1"/>
          </p:cNvSpPr>
          <p:nvPr>
            <p:ph type="body" idx="1"/>
          </p:nvPr>
        </p:nvSpPr>
        <p:spPr>
          <a:xfrm>
            <a:off x="623888" y="1106381"/>
            <a:ext cx="7886700" cy="879323"/>
          </a:xfrm>
        </p:spPr>
        <p:txBody>
          <a:bodyPr>
            <a:noAutofit/>
          </a:bodyPr>
          <a:lstStyle/>
          <a:p>
            <a:pPr>
              <a:lnSpc>
                <a:spcPct val="100000"/>
              </a:lnSpc>
            </a:pPr>
            <a:r>
              <a:rPr lang="de-DE" sz="2000" dirty="0">
                <a:solidFill>
                  <a:schemeClr val="tx1"/>
                </a:solidFill>
                <a:latin typeface="+mn-lt"/>
              </a:rPr>
              <a:t/>
            </a:r>
            <a:br>
              <a:rPr lang="de-DE" sz="2000" dirty="0">
                <a:solidFill>
                  <a:schemeClr val="tx1"/>
                </a:solidFill>
                <a:latin typeface="+mn-lt"/>
              </a:rPr>
            </a:br>
            <a:r>
              <a:rPr lang="de-DE" sz="2000" dirty="0" smtClean="0">
                <a:solidFill>
                  <a:schemeClr val="tx1"/>
                </a:solidFill>
                <a:latin typeface="+mn-lt"/>
              </a:rPr>
              <a:t>Unsortierte </a:t>
            </a:r>
            <a:r>
              <a:rPr lang="de-DE" sz="2000" dirty="0">
                <a:solidFill>
                  <a:schemeClr val="tx1"/>
                </a:solidFill>
                <a:latin typeface="+mn-lt"/>
              </a:rPr>
              <a:t>Laborabfälle und </a:t>
            </a:r>
            <a:r>
              <a:rPr lang="de-DE" sz="2000" dirty="0" smtClean="0">
                <a:solidFill>
                  <a:schemeClr val="tx1"/>
                </a:solidFill>
                <a:latin typeface="+mn-lt"/>
              </a:rPr>
              <a:t>Chemikalienreste,</a:t>
            </a:r>
            <a:br>
              <a:rPr lang="de-DE" sz="2000" dirty="0" smtClean="0">
                <a:solidFill>
                  <a:schemeClr val="tx1"/>
                </a:solidFill>
                <a:latin typeface="+mn-lt"/>
              </a:rPr>
            </a:br>
            <a:r>
              <a:rPr lang="de-DE" sz="2000" dirty="0" smtClean="0">
                <a:solidFill>
                  <a:schemeClr val="tx1"/>
                </a:solidFill>
                <a:latin typeface="+mn-lt"/>
              </a:rPr>
              <a:t>flüssige Laborabfälle, Desinfektionsmittel, Säuren und Laugen, Fotochemikalien</a:t>
            </a:r>
            <a:r>
              <a:rPr lang="de-DE" sz="2000" dirty="0">
                <a:solidFill>
                  <a:schemeClr val="tx1"/>
                </a:solidFill>
                <a:latin typeface="+mn-lt"/>
              </a:rPr>
              <a:t>, Tierkadaver, </a:t>
            </a:r>
            <a:r>
              <a:rPr lang="de-DE" sz="2000" dirty="0" smtClean="0">
                <a:solidFill>
                  <a:schemeClr val="tx1"/>
                </a:solidFill>
                <a:latin typeface="+mn-lt"/>
              </a:rPr>
              <a:t>radioaktive </a:t>
            </a:r>
            <a:r>
              <a:rPr lang="de-DE" sz="2000" dirty="0">
                <a:solidFill>
                  <a:schemeClr val="tx1"/>
                </a:solidFill>
                <a:latin typeface="+mn-lt"/>
              </a:rPr>
              <a:t>Abfälle, </a:t>
            </a:r>
            <a:r>
              <a:rPr lang="de-DE" sz="2000" dirty="0" smtClean="0">
                <a:solidFill>
                  <a:schemeClr val="tx1"/>
                </a:solidFill>
                <a:latin typeface="+mn-lt"/>
              </a:rPr>
              <a:t>etc.</a:t>
            </a:r>
            <a:endParaRPr lang="en-GB" sz="2000" dirty="0">
              <a:solidFill>
                <a:schemeClr val="tx1"/>
              </a:solidFill>
              <a:latin typeface="+mn-lt"/>
            </a:endParaRPr>
          </a:p>
        </p:txBody>
      </p:sp>
      <p:sp>
        <p:nvSpPr>
          <p:cNvPr id="4" name="Datumsplatzhalter 3"/>
          <p:cNvSpPr>
            <a:spLocks noGrp="1"/>
          </p:cNvSpPr>
          <p:nvPr>
            <p:ph type="dt" sz="half" idx="10"/>
          </p:nvPr>
        </p:nvSpPr>
        <p:spPr/>
        <p:txBody>
          <a:bodyPr/>
          <a:lstStyle/>
          <a:p>
            <a:r>
              <a:rPr lang="de-DE" dirty="0" smtClean="0"/>
              <a:t>Gebäude, Sicherheits- und Infrastrukturmanagement</a:t>
            </a:r>
            <a:endParaRPr lang="de-DE" dirty="0"/>
          </a:p>
        </p:txBody>
      </p:sp>
      <p:sp>
        <p:nvSpPr>
          <p:cNvPr id="5" name="Fußzeilenplatzhalter 4"/>
          <p:cNvSpPr>
            <a:spLocks noGrp="1"/>
          </p:cNvSpPr>
          <p:nvPr>
            <p:ph type="ftr" sz="quarter" idx="11"/>
          </p:nvPr>
        </p:nvSpPr>
        <p:spPr/>
        <p:txBody>
          <a:bodyPr/>
          <a:lstStyle/>
          <a:p>
            <a:r>
              <a:rPr lang="de-DE" dirty="0" smtClean="0"/>
              <a:t>„Sicher am Arbeitsplatz“</a:t>
            </a:r>
            <a:endParaRPr lang="de-DE" dirty="0"/>
          </a:p>
        </p:txBody>
      </p:sp>
      <p:sp>
        <p:nvSpPr>
          <p:cNvPr id="6" name="Foliennummernplatzhalter 5"/>
          <p:cNvSpPr>
            <a:spLocks noGrp="1"/>
          </p:cNvSpPr>
          <p:nvPr>
            <p:ph type="sldNum" sz="quarter" idx="12"/>
          </p:nvPr>
        </p:nvSpPr>
        <p:spPr/>
        <p:txBody>
          <a:bodyPr/>
          <a:lstStyle/>
          <a:p>
            <a:fld id="{AB6C09D1-9D44-46E9-90D5-584F6311654E}" type="slidenum">
              <a:rPr lang="de-DE" smtClean="0"/>
              <a:pPr/>
              <a:t>24</a:t>
            </a:fld>
            <a:endParaRPr lang="de-DE"/>
          </a:p>
        </p:txBody>
      </p:sp>
      <p:sp>
        <p:nvSpPr>
          <p:cNvPr id="3" name="AutoShape 2" descr="Bildergebnis für Kanister roter Schraubverschluß"/>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5130" name="Picture 10" descr="https://images-na.ssl-images-amazon.com/images/I/21IlTi7BcV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3536" y="4395952"/>
            <a:ext cx="1425466" cy="158435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s://st.depositphotos.com/1835351/3559/i/950/depositphotos_35596247-stock-photo-yellow-barrel-with-radioactive-waste.jp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196510" y="3153762"/>
            <a:ext cx="2826546" cy="282654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s://www.der-verpackungs-profi.de/media/enventa/thumbs/16103_9047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6993" y="3925113"/>
            <a:ext cx="2087200" cy="208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015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Warnhinweise</a:t>
            </a:r>
            <a:endParaRPr lang="de-AT" dirty="0"/>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25</a:t>
            </a:fld>
            <a:endParaRPr lang="de-DE"/>
          </a:p>
        </p:txBody>
      </p:sp>
    </p:spTree>
    <p:extLst>
      <p:ext uri="{BB962C8B-B14F-4D97-AF65-F5344CB8AC3E}">
        <p14:creationId xmlns:p14="http://schemas.microsoft.com/office/powerpoint/2010/main" val="1288305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Warnhinweise, Zutritts-</a:t>
            </a:r>
            <a:r>
              <a:rPr lang="de-DE" dirty="0"/>
              <a:t>, Zugriffsverbote</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26</a:t>
            </a:fld>
            <a:endParaRPr lang="de-DE"/>
          </a:p>
        </p:txBody>
      </p:sp>
      <p:sp>
        <p:nvSpPr>
          <p:cNvPr id="10" name="Rechteck 9"/>
          <p:cNvSpPr/>
          <p:nvPr/>
        </p:nvSpPr>
        <p:spPr>
          <a:xfrm>
            <a:off x="628650" y="1337124"/>
            <a:ext cx="7886700" cy="584775"/>
          </a:xfrm>
          <a:prstGeom prst="rect">
            <a:avLst/>
          </a:prstGeom>
        </p:spPr>
        <p:txBody>
          <a:bodyPr wrap="square">
            <a:spAutoFit/>
          </a:bodyPr>
          <a:lstStyle/>
          <a:p>
            <a:r>
              <a:rPr lang="de-DE" sz="1600" b="1" dirty="0"/>
              <a:t>Für nicht befugtes Personal gilt absolutes Zutritts-, </a:t>
            </a:r>
            <a:r>
              <a:rPr lang="de-DE" sz="1600" b="1" dirty="0" smtClean="0"/>
              <a:t>Zugriffsverbot</a:t>
            </a:r>
            <a:r>
              <a:rPr lang="de-DE" sz="1600" b="1" dirty="0"/>
              <a:t>.</a:t>
            </a:r>
            <a:endParaRPr lang="de-DE" sz="1600" dirty="0" smtClean="0"/>
          </a:p>
          <a:p>
            <a:endParaRPr lang="de-DE" sz="1600" dirty="0"/>
          </a:p>
        </p:txBody>
      </p:sp>
      <p:pic>
        <p:nvPicPr>
          <p:cNvPr id="7" name="Grafik 6"/>
          <p:cNvPicPr>
            <a:picLocks noChangeAspect="1"/>
          </p:cNvPicPr>
          <p:nvPr/>
        </p:nvPicPr>
        <p:blipFill>
          <a:blip r:embed="rId2"/>
          <a:stretch>
            <a:fillRect/>
          </a:stretch>
        </p:blipFill>
        <p:spPr>
          <a:xfrm>
            <a:off x="1906323" y="1824313"/>
            <a:ext cx="6693988" cy="4249280"/>
          </a:xfrm>
          <a:prstGeom prst="rect">
            <a:avLst/>
          </a:prstGeom>
        </p:spPr>
      </p:pic>
      <p:pic>
        <p:nvPicPr>
          <p:cNvPr id="8" name="Grafik 7"/>
          <p:cNvPicPr>
            <a:picLocks noChangeAspect="1"/>
          </p:cNvPicPr>
          <p:nvPr/>
        </p:nvPicPr>
        <p:blipFill>
          <a:blip r:embed="rId3"/>
          <a:stretch>
            <a:fillRect/>
          </a:stretch>
        </p:blipFill>
        <p:spPr>
          <a:xfrm>
            <a:off x="754079" y="4154201"/>
            <a:ext cx="1152244" cy="1005927"/>
          </a:xfrm>
          <a:prstGeom prst="rect">
            <a:avLst/>
          </a:prstGeom>
        </p:spPr>
      </p:pic>
      <p:sp>
        <p:nvSpPr>
          <p:cNvPr id="9" name="Rechteck 8"/>
          <p:cNvSpPr/>
          <p:nvPr/>
        </p:nvSpPr>
        <p:spPr>
          <a:xfrm>
            <a:off x="754079" y="5316778"/>
            <a:ext cx="1576667" cy="600164"/>
          </a:xfrm>
          <a:prstGeom prst="rect">
            <a:avLst/>
          </a:prstGeom>
        </p:spPr>
        <p:txBody>
          <a:bodyPr wrap="square">
            <a:spAutoFit/>
          </a:bodyPr>
          <a:lstStyle/>
          <a:p>
            <a:r>
              <a:rPr lang="de-DE" sz="1100" b="1" dirty="0"/>
              <a:t>Warnung vor </a:t>
            </a:r>
          </a:p>
          <a:p>
            <a:r>
              <a:rPr lang="de-DE" sz="1100" b="1" dirty="0"/>
              <a:t>explosionsfähiger </a:t>
            </a:r>
          </a:p>
          <a:p>
            <a:r>
              <a:rPr lang="de-DE" sz="1100" b="1" dirty="0"/>
              <a:t>Atmosphäre</a:t>
            </a:r>
          </a:p>
        </p:txBody>
      </p:sp>
    </p:spTree>
    <p:extLst>
      <p:ext uri="{BB962C8B-B14F-4D97-AF65-F5344CB8AC3E}">
        <p14:creationId xmlns:p14="http://schemas.microsoft.com/office/powerpoint/2010/main" val="2479054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Arbeiten im Labor</a:t>
            </a:r>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27</a:t>
            </a:fld>
            <a:endParaRPr lang="de-DE"/>
          </a:p>
        </p:txBody>
      </p:sp>
    </p:spTree>
    <p:extLst>
      <p:ext uri="{BB962C8B-B14F-4D97-AF65-F5344CB8AC3E}">
        <p14:creationId xmlns:p14="http://schemas.microsoft.com/office/powerpoint/2010/main" val="3435266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Allgemeine Richtlinien 1</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28</a:t>
            </a:fld>
            <a:endParaRPr lang="de-DE"/>
          </a:p>
        </p:txBody>
      </p:sp>
      <p:sp>
        <p:nvSpPr>
          <p:cNvPr id="7171" name="Inhaltsplatzhalter 2"/>
          <p:cNvSpPr>
            <a:spLocks noGrp="1"/>
          </p:cNvSpPr>
          <p:nvPr>
            <p:ph sz="quarter" idx="13"/>
          </p:nvPr>
        </p:nvSpPr>
        <p:spPr/>
        <p:txBody>
          <a:bodyPr>
            <a:normAutofit lnSpcReduction="10000"/>
          </a:bodyPr>
          <a:lstStyle/>
          <a:p>
            <a:pPr marL="0" indent="0">
              <a:buNone/>
            </a:pPr>
            <a:r>
              <a:rPr lang="de-DE" sz="1700" b="1" dirty="0"/>
              <a:t>Diese Anweisungen betreffen alle Personen, die in Laborräumlichkeiten anwesend sind </a:t>
            </a:r>
            <a:r>
              <a:rPr lang="de-DE" sz="1700" dirty="0"/>
              <a:t>(unabhängig davon ob Angestellte, Studierende, Gäste oder Mitarbeiter/innen externer Firmen).</a:t>
            </a:r>
          </a:p>
          <a:p>
            <a:pPr marL="0" indent="0">
              <a:buNone/>
            </a:pPr>
            <a:r>
              <a:rPr lang="de-DE" sz="1700" b="1" dirty="0"/>
              <a:t>Alle anwesenden Personen </a:t>
            </a:r>
            <a:r>
              <a:rPr lang="de-DE" sz="1700" dirty="0"/>
              <a:t>müssen sich </a:t>
            </a:r>
            <a:r>
              <a:rPr lang="de-DE" sz="1700" b="1" dirty="0"/>
              <a:t>eigenständig</a:t>
            </a:r>
            <a:r>
              <a:rPr lang="de-DE" sz="1700" dirty="0"/>
              <a:t> über die Standorte und den Gebrauch von Sicherheitseinrichtungen informieren </a:t>
            </a:r>
            <a:r>
              <a:rPr lang="de-DE" sz="1700" b="1" dirty="0"/>
              <a:t>(Erste-Hilfe-Kästen, Körper- und Augenduschen, </a:t>
            </a:r>
            <a:r>
              <a:rPr lang="de-DE" sz="1700" b="1" dirty="0" smtClean="0"/>
              <a:t>Feuerlöscher</a:t>
            </a:r>
            <a:r>
              <a:rPr lang="de-DE" sz="1700" b="1" dirty="0"/>
              <a:t>, Fluchtwege und Alarmierungen).</a:t>
            </a:r>
          </a:p>
          <a:p>
            <a:pPr marL="0" indent="0">
              <a:buNone/>
            </a:pPr>
            <a:r>
              <a:rPr lang="de-DE" sz="1700" dirty="0"/>
              <a:t> </a:t>
            </a:r>
          </a:p>
          <a:p>
            <a:pPr marL="0" indent="0">
              <a:buNone/>
            </a:pPr>
            <a:endParaRPr lang="de-DE" sz="1700" dirty="0"/>
          </a:p>
          <a:p>
            <a:pPr marL="0" indent="0">
              <a:buNone/>
            </a:pPr>
            <a:r>
              <a:rPr lang="de-DE" sz="1700" b="1" dirty="0" smtClean="0"/>
              <a:t>Alle </a:t>
            </a:r>
            <a:r>
              <a:rPr lang="de-DE" sz="1700" b="1" dirty="0"/>
              <a:t>betroffenen Personen </a:t>
            </a:r>
            <a:r>
              <a:rPr lang="de-DE" sz="1700" dirty="0"/>
              <a:t>müssen sich </a:t>
            </a:r>
            <a:r>
              <a:rPr lang="de-DE" sz="1700" b="1" dirty="0"/>
              <a:t>eigenständig</a:t>
            </a:r>
            <a:r>
              <a:rPr lang="de-DE" sz="1700" dirty="0"/>
              <a:t> über den sicheren </a:t>
            </a:r>
            <a:r>
              <a:rPr lang="de-DE" sz="1700" b="1" dirty="0"/>
              <a:t>Gebrauch von gefährlichen Arbeitsstoffen </a:t>
            </a:r>
            <a:r>
              <a:rPr lang="de-DE" sz="1700" dirty="0"/>
              <a:t>als auch über die </a:t>
            </a:r>
            <a:r>
              <a:rPr lang="de-DE" sz="1700" b="1" dirty="0"/>
              <a:t>Funktion</a:t>
            </a:r>
            <a:r>
              <a:rPr lang="de-DE" sz="1700" dirty="0"/>
              <a:t> der verwendeten Geräte informieren (</a:t>
            </a:r>
            <a:r>
              <a:rPr lang="de-DE" sz="1700" dirty="0" smtClean="0"/>
              <a:t>Sicherheitsdatenblätter</a:t>
            </a:r>
            <a:r>
              <a:rPr lang="de-DE" sz="1700" dirty="0"/>
              <a:t>, Betriebsanweisungen, etc.).</a:t>
            </a: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759200"/>
            <a:ext cx="7477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Erste-Hilfe-Schild - langnachleuchtend Notdusche">
            <a:hlinkClick r:id="rId3" tooltip="Erste-Hilfe-Schild - langnachleuchtend Notdusch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759200"/>
            <a:ext cx="7493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3789363"/>
            <a:ext cx="712787"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http://www.bosche-schiffsbedarf.de/WebRoot/Store11/Shops/17652819/5149/DC5B/F160/5BCA/3560/C0A8/29BA/0DA1/370_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3716338"/>
            <a:ext cx="93662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https://encrypted-tbn3.gstatic.com/images?q=tbn:ANd9GcQUT12sj_9CBcxTGPGGzfe5JcKrtnWvKTobBcYQzbVaxzxK3SpQt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825" y="3787775"/>
            <a:ext cx="148431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025" y="3789363"/>
            <a:ext cx="720725" cy="71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65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Allgemeine Richtlinien </a:t>
            </a:r>
            <a:r>
              <a:rPr lang="de-AT" dirty="0" smtClean="0"/>
              <a:t>2</a:t>
            </a:r>
            <a:endParaRPr lang="de-AT"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29</a:t>
            </a:fld>
            <a:endParaRPr lang="de-DE"/>
          </a:p>
        </p:txBody>
      </p:sp>
      <p:sp>
        <p:nvSpPr>
          <p:cNvPr id="7171" name="Inhaltsplatzhalter 2"/>
          <p:cNvSpPr>
            <a:spLocks noGrp="1"/>
          </p:cNvSpPr>
          <p:nvPr>
            <p:ph sz="quarter" idx="13"/>
          </p:nvPr>
        </p:nvSpPr>
        <p:spPr>
          <a:xfrm>
            <a:off x="603250" y="1341437"/>
            <a:ext cx="7464985" cy="4967288"/>
          </a:xfrm>
        </p:spPr>
        <p:txBody>
          <a:bodyPr>
            <a:normAutofit lnSpcReduction="10000"/>
          </a:bodyPr>
          <a:lstStyle/>
          <a:p>
            <a:pPr marL="0" indent="0">
              <a:buNone/>
            </a:pPr>
            <a:r>
              <a:rPr lang="de-DE" sz="1900" b="1" dirty="0"/>
              <a:t>Grundsätzlich ist die zur Verfügung </a:t>
            </a:r>
            <a:r>
              <a:rPr lang="de-DE" sz="1900" b="1" dirty="0" smtClean="0"/>
              <a:t>gestellte Schutzausrüstung </a:t>
            </a:r>
            <a:r>
              <a:rPr lang="de-DE" sz="1900" b="1" dirty="0"/>
              <a:t>zweckentsprechend zu verwenden!</a:t>
            </a:r>
            <a:r>
              <a:rPr lang="de-DE" sz="1700" dirty="0"/>
              <a:t/>
            </a:r>
            <a:br>
              <a:rPr lang="de-DE" sz="1700" dirty="0"/>
            </a:br>
            <a:endParaRPr lang="de-DE" sz="1700" dirty="0"/>
          </a:p>
          <a:p>
            <a:r>
              <a:rPr lang="de-DE" sz="1700" dirty="0"/>
              <a:t>Schutzbrillen: </a:t>
            </a:r>
            <a:r>
              <a:rPr lang="de-DE" sz="1700" dirty="0" smtClean="0"/>
              <a:t>Falls </a:t>
            </a:r>
            <a:r>
              <a:rPr lang="de-DE" sz="1700" dirty="0"/>
              <a:t>die Schutzbrillen nicht über der optischen Brille </a:t>
            </a:r>
            <a:r>
              <a:rPr lang="de-DE" sz="1700" dirty="0" smtClean="0"/>
              <a:t>getragen </a:t>
            </a:r>
            <a:r>
              <a:rPr lang="de-DE" sz="1700" dirty="0"/>
              <a:t>werden können, sind Schilde zu </a:t>
            </a:r>
            <a:r>
              <a:rPr lang="de-DE" sz="1700" dirty="0" smtClean="0"/>
              <a:t>verwenden.</a:t>
            </a:r>
            <a:endParaRPr lang="de-DE" sz="1700" dirty="0"/>
          </a:p>
          <a:p>
            <a:r>
              <a:rPr lang="de-DE" sz="1700" dirty="0" smtClean="0"/>
              <a:t>Schutzkleidung</a:t>
            </a:r>
            <a:r>
              <a:rPr lang="de-DE" sz="1700" dirty="0"/>
              <a:t>: </a:t>
            </a:r>
            <a:r>
              <a:rPr lang="de-DE" sz="1700" dirty="0" smtClean="0"/>
              <a:t>Geschlossene </a:t>
            </a:r>
            <a:r>
              <a:rPr lang="de-DE" sz="1700" dirty="0"/>
              <a:t>Schuhe, lange Hose, langer Arbeitsmantel (Baumwolle); keine Shorts, T-Shirts, Strümpfe oder </a:t>
            </a:r>
            <a:r>
              <a:rPr lang="de-DE" sz="1700" dirty="0" smtClean="0"/>
              <a:t>Sandalen.</a:t>
            </a:r>
            <a:endParaRPr lang="de-DE" sz="1700" dirty="0"/>
          </a:p>
          <a:p>
            <a:r>
              <a:rPr lang="de-DE" sz="1700" dirty="0" smtClean="0"/>
              <a:t>Schutzhandschuhe</a:t>
            </a:r>
            <a:r>
              <a:rPr lang="de-DE" sz="1700" dirty="0"/>
              <a:t>: Materialauswahl entsprechend der jeweiligen Gefährdung: Gifte – Nitril; Kälte – Wärmehandschuhe; </a:t>
            </a:r>
            <a:r>
              <a:rPr lang="de-DE" sz="1700" dirty="0" smtClean="0"/>
              <a:t>Ätzende/reizende </a:t>
            </a:r>
            <a:r>
              <a:rPr lang="de-DE" sz="1700" dirty="0"/>
              <a:t>Stoffe – </a:t>
            </a:r>
            <a:r>
              <a:rPr lang="de-DE" sz="1700" dirty="0" smtClean="0"/>
              <a:t>chemikalienresistent.</a:t>
            </a:r>
            <a:endParaRPr lang="de-DE" sz="1700" dirty="0"/>
          </a:p>
          <a:p>
            <a:r>
              <a:rPr lang="de-DE" sz="1700" dirty="0" smtClean="0"/>
              <a:t>Atemschutz</a:t>
            </a:r>
            <a:r>
              <a:rPr lang="de-DE" sz="1700" dirty="0"/>
              <a:t>: Einwegmasken oder Atemschutzmasken (bei Dampfentwicklung</a:t>
            </a:r>
            <a:r>
              <a:rPr lang="de-DE" sz="1700" dirty="0" smtClean="0"/>
              <a:t>).</a:t>
            </a:r>
            <a:endParaRPr lang="de-DE" sz="1700" dirty="0"/>
          </a:p>
          <a:p>
            <a:pPr marL="0" indent="0">
              <a:buNone/>
            </a:pPr>
            <a:endParaRPr lang="de-DE" sz="1900" dirty="0"/>
          </a:p>
        </p:txBody>
      </p:sp>
      <p:pic>
        <p:nvPicPr>
          <p:cNvPr id="13" name="Grafik 12"/>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21119" y="2448539"/>
            <a:ext cx="8239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171027" y="3339619"/>
            <a:ext cx="8239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14"/>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8186903" y="4295044"/>
            <a:ext cx="8239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fik 15"/>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186903" y="5179527"/>
            <a:ext cx="7921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71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Rechtliche Grundlagen </a:t>
            </a:r>
            <a:r>
              <a:rPr lang="de-AT" dirty="0" smtClean="0"/>
              <a:t>2</a:t>
            </a:r>
            <a:endParaRPr lang="de-AT"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3</a:t>
            </a:fld>
            <a:endParaRPr lang="de-DE"/>
          </a:p>
        </p:txBody>
      </p:sp>
      <p:sp>
        <p:nvSpPr>
          <p:cNvPr id="7171" name="Inhaltsplatzhalter 2"/>
          <p:cNvSpPr>
            <a:spLocks noGrp="1"/>
          </p:cNvSpPr>
          <p:nvPr>
            <p:ph sz="quarter" idx="13"/>
          </p:nvPr>
        </p:nvSpPr>
        <p:spPr/>
        <p:txBody>
          <a:bodyPr>
            <a:normAutofit fontScale="85000" lnSpcReduction="20000"/>
          </a:bodyPr>
          <a:lstStyle/>
          <a:p>
            <a:pPr marL="0" indent="0">
              <a:buNone/>
            </a:pPr>
            <a:r>
              <a:rPr lang="de-DE" dirty="0"/>
              <a:t>§12 u. §14 </a:t>
            </a:r>
            <a:r>
              <a:rPr lang="de-DE" dirty="0" err="1"/>
              <a:t>ASchG</a:t>
            </a:r>
            <a:endParaRPr lang="de-DE" dirty="0"/>
          </a:p>
          <a:p>
            <a:r>
              <a:rPr lang="de-DE" dirty="0"/>
              <a:t>Die Arbeitnehmer/innen sind über die Gefahren für Sicherheit und Gesundheit sowie über die Maßnahmen zur Gefahrenverhütung ausreichend zu informieren und über Sicherheit und Gesundheitsschutz ausreichend zu unterweisen. </a:t>
            </a:r>
          </a:p>
          <a:p>
            <a:endParaRPr lang="de-DE" dirty="0"/>
          </a:p>
          <a:p>
            <a:r>
              <a:rPr lang="de-DE" dirty="0"/>
              <a:t>Die Information soll allgemeines Wissen über die Gefahrenverhütung bieten und sich auf die gesamte Arbeitsstätte beziehen. Sie soll die Weiterentwicklung des Arbeitnehmer/</a:t>
            </a:r>
            <a:r>
              <a:rPr lang="de-DE" dirty="0" err="1"/>
              <a:t>innenschutzes</a:t>
            </a:r>
            <a:r>
              <a:rPr lang="de-DE" dirty="0"/>
              <a:t> auf betrieblicher Ebene fördern. </a:t>
            </a:r>
            <a:r>
              <a:rPr lang="de-DE" dirty="0" smtClean="0"/>
              <a:t>§</a:t>
            </a:r>
            <a:r>
              <a:rPr lang="de-DE" dirty="0"/>
              <a:t>12 </a:t>
            </a:r>
            <a:r>
              <a:rPr lang="de-DE" dirty="0" err="1"/>
              <a:t>ASchG</a:t>
            </a:r>
            <a:endParaRPr lang="de-DE" dirty="0"/>
          </a:p>
          <a:p>
            <a:endParaRPr lang="de-DE" dirty="0"/>
          </a:p>
          <a:p>
            <a:r>
              <a:rPr lang="de-DE" dirty="0"/>
              <a:t>Die Unterweisung ist als Schulung zu sehen und bezieht sich im Gegensatz zur Information auf den konkreten Arbeitsplatz und Aufgabenbereich einzelner Arbeitnehmer/innen</a:t>
            </a:r>
            <a:r>
              <a:rPr lang="de-DE" dirty="0" smtClean="0"/>
              <a:t>. §</a:t>
            </a:r>
            <a:r>
              <a:rPr lang="de-DE" dirty="0"/>
              <a:t>14 </a:t>
            </a:r>
            <a:r>
              <a:rPr lang="de-DE" dirty="0" err="1"/>
              <a:t>ASchG</a:t>
            </a:r>
            <a:endParaRPr lang="de-DE" dirty="0"/>
          </a:p>
        </p:txBody>
      </p:sp>
    </p:spTree>
    <p:extLst>
      <p:ext uri="{BB962C8B-B14F-4D97-AF65-F5344CB8AC3E}">
        <p14:creationId xmlns:p14="http://schemas.microsoft.com/office/powerpoint/2010/main" val="19785698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Allgemeine Richtlinien 3</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30</a:t>
            </a:fld>
            <a:endParaRPr lang="de-DE"/>
          </a:p>
        </p:txBody>
      </p:sp>
      <p:sp>
        <p:nvSpPr>
          <p:cNvPr id="7171" name="Inhaltsplatzhalter 2"/>
          <p:cNvSpPr>
            <a:spLocks noGrp="1"/>
          </p:cNvSpPr>
          <p:nvPr>
            <p:ph sz="quarter" idx="13"/>
          </p:nvPr>
        </p:nvSpPr>
        <p:spPr>
          <a:xfrm>
            <a:off x="603249" y="1341437"/>
            <a:ext cx="8246559" cy="4967288"/>
          </a:xfrm>
        </p:spPr>
        <p:txBody>
          <a:bodyPr>
            <a:normAutofit/>
          </a:bodyPr>
          <a:lstStyle/>
          <a:p>
            <a:r>
              <a:rPr lang="de-DE" sz="1800" dirty="0"/>
              <a:t>In den Laborräumen ist das Essen, Trinken und Verwendung von Kosmetika verboten! Kühlräume sind nicht zur Lagerung von Getränken und Lebensmittel zu verwenden</a:t>
            </a:r>
            <a:r>
              <a:rPr lang="de-DE" sz="1800" dirty="0" smtClean="0"/>
              <a:t>.</a:t>
            </a:r>
          </a:p>
          <a:p>
            <a:pPr marL="0" indent="0">
              <a:buNone/>
            </a:pPr>
            <a:endParaRPr lang="de-DE" sz="1800" dirty="0"/>
          </a:p>
          <a:p>
            <a:pPr>
              <a:lnSpc>
                <a:spcPct val="100000"/>
              </a:lnSpc>
            </a:pPr>
            <a:r>
              <a:rPr lang="de-DE" sz="1800" dirty="0" smtClean="0"/>
              <a:t>In allen Universitätseinrichtungen (Räumlichkeiten,</a:t>
            </a:r>
            <a:br>
              <a:rPr lang="de-DE" sz="1800" dirty="0" smtClean="0"/>
            </a:br>
            <a:r>
              <a:rPr lang="de-DE" sz="1800" dirty="0" smtClean="0"/>
              <a:t>Gebäuden und Freiflächen) gilt </a:t>
            </a:r>
            <a:r>
              <a:rPr lang="de-DE" sz="1800" dirty="0"/>
              <a:t>Rauchverbot</a:t>
            </a:r>
            <a:r>
              <a:rPr lang="de-DE" sz="1800" dirty="0" smtClean="0"/>
              <a:t>!</a:t>
            </a:r>
            <a:br>
              <a:rPr lang="de-DE" sz="1800" dirty="0" smtClean="0"/>
            </a:br>
            <a:endParaRPr lang="de-DE" sz="1800" dirty="0" smtClean="0"/>
          </a:p>
          <a:p>
            <a:r>
              <a:rPr lang="de-DE" sz="1800" dirty="0" smtClean="0"/>
              <a:t>Die </a:t>
            </a:r>
            <a:r>
              <a:rPr lang="de-DE" sz="1800" dirty="0"/>
              <a:t>Anweisungen der Präventivfachkräfte (Sicherheitsfachkräfte</a:t>
            </a:r>
            <a:br>
              <a:rPr lang="de-DE" sz="1800" dirty="0"/>
            </a:br>
            <a:r>
              <a:rPr lang="de-DE" sz="1800" dirty="0"/>
              <a:t>&amp; Arbeitsmediziner/innen, etc.), </a:t>
            </a:r>
            <a:r>
              <a:rPr lang="de-DE" sz="1800" dirty="0" smtClean="0"/>
              <a:t>Sicherheitsvertrauenspersonen</a:t>
            </a:r>
            <a:r>
              <a:rPr lang="de-DE" sz="1800" dirty="0"/>
              <a:t>, Brandschutzbeauftragten, Brandschutzwart/innen, Strahlenschutzbeauftragten, Giftbezugsbevollmächtigten und Beauftragten für die biologische Sicherheit, etc. sind zu </a:t>
            </a:r>
            <a:r>
              <a:rPr lang="de-DE" sz="1800" dirty="0" smtClean="0"/>
              <a:t>befolgen.</a:t>
            </a:r>
            <a:endParaRPr lang="de-DE" sz="1800" dirty="0"/>
          </a:p>
          <a:p>
            <a:pPr marL="0" indent="0">
              <a:buNone/>
            </a:pPr>
            <a:endParaRPr lang="de-DE" sz="1900" dirty="0"/>
          </a:p>
        </p:txBody>
      </p:sp>
      <p:pic>
        <p:nvPicPr>
          <p:cNvPr id="6" name="Grafik 5"/>
          <p:cNvPicPr>
            <a:picLocks noChangeAspect="1"/>
          </p:cNvPicPr>
          <p:nvPr/>
        </p:nvPicPr>
        <p:blipFill>
          <a:blip r:embed="rId2"/>
          <a:stretch>
            <a:fillRect/>
          </a:stretch>
        </p:blipFill>
        <p:spPr>
          <a:xfrm>
            <a:off x="7571822" y="2104241"/>
            <a:ext cx="865707" cy="865707"/>
          </a:xfrm>
          <a:prstGeom prst="rect">
            <a:avLst/>
          </a:prstGeom>
        </p:spPr>
      </p:pic>
      <p:pic>
        <p:nvPicPr>
          <p:cNvPr id="7" name="Grafik 6"/>
          <p:cNvPicPr>
            <a:picLocks noChangeAspect="1"/>
          </p:cNvPicPr>
          <p:nvPr/>
        </p:nvPicPr>
        <p:blipFill>
          <a:blip r:embed="rId3"/>
          <a:stretch>
            <a:fillRect/>
          </a:stretch>
        </p:blipFill>
        <p:spPr>
          <a:xfrm>
            <a:off x="7565725" y="3052733"/>
            <a:ext cx="871804" cy="871804"/>
          </a:xfrm>
          <a:prstGeom prst="rect">
            <a:avLst/>
          </a:prstGeom>
        </p:spPr>
      </p:pic>
    </p:spTree>
    <p:extLst>
      <p:ext uri="{BB962C8B-B14F-4D97-AF65-F5344CB8AC3E}">
        <p14:creationId xmlns:p14="http://schemas.microsoft.com/office/powerpoint/2010/main" val="3868014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11020" y="4235984"/>
            <a:ext cx="2061712" cy="2061712"/>
          </a:xfrm>
          <a:prstGeom prst="rect">
            <a:avLst/>
          </a:prstGeom>
        </p:spPr>
      </p:pic>
      <p:sp>
        <p:nvSpPr>
          <p:cNvPr id="2" name="Titel 1"/>
          <p:cNvSpPr>
            <a:spLocks noGrp="1"/>
          </p:cNvSpPr>
          <p:nvPr>
            <p:ph type="title"/>
          </p:nvPr>
        </p:nvSpPr>
        <p:spPr/>
        <p:txBody>
          <a:bodyPr/>
          <a:lstStyle/>
          <a:p>
            <a:r>
              <a:rPr lang="de-DE" dirty="0"/>
              <a:t>Umgang, Verwendung von gefährlichen Arbeitsstoffen</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31</a:t>
            </a:fld>
            <a:endParaRPr lang="de-DE"/>
          </a:p>
        </p:txBody>
      </p:sp>
      <p:sp>
        <p:nvSpPr>
          <p:cNvPr id="7171" name="Inhaltsplatzhalter 2"/>
          <p:cNvSpPr>
            <a:spLocks noGrp="1"/>
          </p:cNvSpPr>
          <p:nvPr>
            <p:ph sz="quarter" idx="13"/>
          </p:nvPr>
        </p:nvSpPr>
        <p:spPr>
          <a:xfrm>
            <a:off x="603249" y="1410445"/>
            <a:ext cx="8246559" cy="4967288"/>
          </a:xfrm>
        </p:spPr>
        <p:txBody>
          <a:bodyPr>
            <a:normAutofit/>
          </a:bodyPr>
          <a:lstStyle/>
          <a:p>
            <a:pPr marL="0" indent="0">
              <a:buNone/>
            </a:pPr>
            <a:r>
              <a:rPr lang="de-DE" sz="1900" dirty="0"/>
              <a:t>Unter </a:t>
            </a:r>
            <a:r>
              <a:rPr lang="de-DE" sz="1900" b="1" dirty="0"/>
              <a:t>gefährlichen Arbeitsstoffen </a:t>
            </a:r>
            <a:r>
              <a:rPr lang="de-DE" sz="1900" dirty="0"/>
              <a:t>versteht man alle Stoffe </a:t>
            </a:r>
            <a:r>
              <a:rPr lang="de-DE" sz="1900" dirty="0" smtClean="0"/>
              <a:t>und Gemische</a:t>
            </a:r>
            <a:r>
              <a:rPr lang="de-DE" sz="1900" dirty="0"/>
              <a:t>, die am Arbeitsplatz verwendet werden oder bei der </a:t>
            </a:r>
            <a:r>
              <a:rPr lang="de-DE" sz="1900" dirty="0" smtClean="0"/>
              <a:t>Arbeit entstehen</a:t>
            </a:r>
            <a:r>
              <a:rPr lang="de-DE" sz="1900" dirty="0"/>
              <a:t>, wie beispielsweise auch Zwischenprodukte oder Abfälle.</a:t>
            </a:r>
          </a:p>
          <a:p>
            <a:pPr marL="0" indent="0">
              <a:buNone/>
            </a:pPr>
            <a:r>
              <a:rPr lang="de-DE" sz="1900" dirty="0"/>
              <a:t>Die gefährlichen Eigenschaften reichen von explosions- </a:t>
            </a:r>
            <a:r>
              <a:rPr lang="de-DE" sz="1900" dirty="0" smtClean="0"/>
              <a:t>oder brandgefährlich </a:t>
            </a:r>
            <a:r>
              <a:rPr lang="de-DE" sz="1900" dirty="0"/>
              <a:t>hin zu gesundheitsgefährdend, wie z.B. ätzend, </a:t>
            </a:r>
            <a:r>
              <a:rPr lang="de-DE" sz="1900" dirty="0" smtClean="0"/>
              <a:t>giftig oder </a:t>
            </a:r>
            <a:r>
              <a:rPr lang="de-DE" sz="1900" dirty="0"/>
              <a:t>krebserzeugend. Aufgrund der großen Bandbreite der </a:t>
            </a:r>
            <a:r>
              <a:rPr lang="de-DE" sz="1900" dirty="0" smtClean="0"/>
              <a:t>möglichen Gefahren </a:t>
            </a:r>
            <a:r>
              <a:rPr lang="de-DE" sz="1900" dirty="0"/>
              <a:t>ist es notwendig, die Situation am Arbeitsplatz individuell </a:t>
            </a:r>
            <a:r>
              <a:rPr lang="de-DE" sz="1900" dirty="0" smtClean="0"/>
              <a:t>zu ermitteln</a:t>
            </a:r>
            <a:r>
              <a:rPr lang="de-DE" sz="1900" dirty="0"/>
              <a:t>, um Schutzmaßnahmen treffen zu können.</a:t>
            </a:r>
          </a:p>
          <a:p>
            <a:pPr marL="0" indent="0">
              <a:buNone/>
            </a:pPr>
            <a:endParaRPr lang="de-DE" sz="1900" dirty="0"/>
          </a:p>
        </p:txBody>
      </p:sp>
    </p:spTree>
    <p:extLst>
      <p:ext uri="{BB962C8B-B14F-4D97-AF65-F5344CB8AC3E}">
        <p14:creationId xmlns:p14="http://schemas.microsoft.com/office/powerpoint/2010/main" val="2310740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Gefährliche Arbeitsstoffe 1</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32</a:t>
            </a:fld>
            <a:endParaRPr lang="de-DE"/>
          </a:p>
        </p:txBody>
      </p:sp>
      <p:pic>
        <p:nvPicPr>
          <p:cNvPr id="7" name="Grafik 6"/>
          <p:cNvPicPr>
            <a:picLocks noChangeAspect="1"/>
          </p:cNvPicPr>
          <p:nvPr/>
        </p:nvPicPr>
        <p:blipFill>
          <a:blip r:embed="rId2"/>
          <a:stretch>
            <a:fillRect/>
          </a:stretch>
        </p:blipFill>
        <p:spPr>
          <a:xfrm>
            <a:off x="628650" y="3028412"/>
            <a:ext cx="2487384" cy="1030313"/>
          </a:xfrm>
          <a:prstGeom prst="rect">
            <a:avLst/>
          </a:prstGeom>
        </p:spPr>
      </p:pic>
      <p:pic>
        <p:nvPicPr>
          <p:cNvPr id="9" name="Grafik 8"/>
          <p:cNvPicPr>
            <a:picLocks noChangeAspect="1"/>
          </p:cNvPicPr>
          <p:nvPr/>
        </p:nvPicPr>
        <p:blipFill>
          <a:blip r:embed="rId3"/>
          <a:stretch>
            <a:fillRect/>
          </a:stretch>
        </p:blipFill>
        <p:spPr>
          <a:xfrm>
            <a:off x="628650" y="4502253"/>
            <a:ext cx="2432515" cy="1176630"/>
          </a:xfrm>
          <a:prstGeom prst="rect">
            <a:avLst/>
          </a:prstGeom>
        </p:spPr>
      </p:pic>
      <p:sp>
        <p:nvSpPr>
          <p:cNvPr id="10" name="Rechteck 9"/>
          <p:cNvSpPr/>
          <p:nvPr/>
        </p:nvSpPr>
        <p:spPr>
          <a:xfrm>
            <a:off x="770650" y="1246459"/>
            <a:ext cx="1560174" cy="369332"/>
          </a:xfrm>
          <a:prstGeom prst="rect">
            <a:avLst/>
          </a:prstGeom>
        </p:spPr>
        <p:txBody>
          <a:bodyPr wrap="square">
            <a:spAutoFit/>
          </a:bodyPr>
          <a:lstStyle/>
          <a:p>
            <a:r>
              <a:rPr lang="de-DE" dirty="0" smtClean="0"/>
              <a:t>alt      neu</a:t>
            </a:r>
            <a:endParaRPr lang="de-DE" dirty="0"/>
          </a:p>
        </p:txBody>
      </p:sp>
      <p:sp>
        <p:nvSpPr>
          <p:cNvPr id="11" name="Rechteck 10"/>
          <p:cNvSpPr/>
          <p:nvPr/>
        </p:nvSpPr>
        <p:spPr>
          <a:xfrm>
            <a:off x="3061165" y="1337125"/>
            <a:ext cx="5500484" cy="1569660"/>
          </a:xfrm>
          <a:prstGeom prst="rect">
            <a:avLst/>
          </a:prstGeom>
        </p:spPr>
        <p:txBody>
          <a:bodyPr wrap="square">
            <a:spAutoFit/>
          </a:bodyPr>
          <a:lstStyle/>
          <a:p>
            <a:r>
              <a:rPr lang="de-DE" sz="1600" b="1" dirty="0"/>
              <a:t>T+ - sehr giftig</a:t>
            </a:r>
            <a:r>
              <a:rPr lang="de-DE" sz="1600" dirty="0"/>
              <a:t/>
            </a:r>
            <a:br>
              <a:rPr lang="de-DE" sz="1600" dirty="0"/>
            </a:br>
            <a:r>
              <a:rPr lang="de-DE" sz="1600" dirty="0"/>
              <a:t>Sehr giftige Stoffe können schon bei einmaliger oder kurz andauernder Einwirkung in geringer Menge durch Einatmen, Schlucken oder Aufnahme durch die Haut äußerst schwere akute oder chronische Gesundheitsschäden oder den Tod bewirken. </a:t>
            </a:r>
          </a:p>
        </p:txBody>
      </p:sp>
      <p:sp>
        <p:nvSpPr>
          <p:cNvPr id="12" name="Rechteck 11"/>
          <p:cNvSpPr/>
          <p:nvPr/>
        </p:nvSpPr>
        <p:spPr>
          <a:xfrm>
            <a:off x="3061166" y="2946780"/>
            <a:ext cx="5607706" cy="1323439"/>
          </a:xfrm>
          <a:prstGeom prst="rect">
            <a:avLst/>
          </a:prstGeom>
        </p:spPr>
        <p:txBody>
          <a:bodyPr wrap="square">
            <a:spAutoFit/>
          </a:bodyPr>
          <a:lstStyle/>
          <a:p>
            <a:r>
              <a:rPr lang="de-DE" sz="1600" b="1" dirty="0"/>
              <a:t>T - giftig</a:t>
            </a:r>
            <a:r>
              <a:rPr lang="de-DE" sz="1600" dirty="0"/>
              <a:t/>
            </a:r>
            <a:br>
              <a:rPr lang="de-DE" sz="1600" dirty="0"/>
            </a:br>
            <a:r>
              <a:rPr lang="de-DE" sz="1600" dirty="0"/>
              <a:t>Giftige Stoffe können schon in geringer Menge durch Einatmen, Schlucken oder Aufnahme durch die Haut erhebliche akute oder chronische Gesundheitsschäden oder den Tod bewirken.</a:t>
            </a:r>
          </a:p>
        </p:txBody>
      </p:sp>
      <p:sp>
        <p:nvSpPr>
          <p:cNvPr id="13" name="Rechteck 12"/>
          <p:cNvSpPr/>
          <p:nvPr/>
        </p:nvSpPr>
        <p:spPr>
          <a:xfrm>
            <a:off x="3116034" y="4351851"/>
            <a:ext cx="5399316" cy="1323439"/>
          </a:xfrm>
          <a:prstGeom prst="rect">
            <a:avLst/>
          </a:prstGeom>
        </p:spPr>
        <p:txBody>
          <a:bodyPr wrap="square">
            <a:spAutoFit/>
          </a:bodyPr>
          <a:lstStyle/>
          <a:p>
            <a:r>
              <a:rPr lang="de-DE" sz="1600" b="1" dirty="0"/>
              <a:t>Xn - gesundheitsschädlich (mindergiftig)</a:t>
            </a:r>
            <a:r>
              <a:rPr lang="de-DE" sz="1600" dirty="0"/>
              <a:t/>
            </a:r>
            <a:br>
              <a:rPr lang="de-DE" sz="1600" dirty="0"/>
            </a:br>
            <a:r>
              <a:rPr lang="de-DE" sz="1600" dirty="0"/>
              <a:t>Mindergiftige Stoffe können durch Einatmen, Schlucken oder Aufnahme durch die Haut Gesundheitsschäden von beschränkter Wirkung hervorrufen. </a:t>
            </a:r>
          </a:p>
        </p:txBody>
      </p:sp>
      <p:pic>
        <p:nvPicPr>
          <p:cNvPr id="14" name="Grafik 13"/>
          <p:cNvPicPr>
            <a:picLocks noChangeAspect="1"/>
          </p:cNvPicPr>
          <p:nvPr/>
        </p:nvPicPr>
        <p:blipFill>
          <a:blip r:embed="rId4"/>
          <a:stretch>
            <a:fillRect/>
          </a:stretch>
        </p:blipFill>
        <p:spPr>
          <a:xfrm>
            <a:off x="7876323" y="2395358"/>
            <a:ext cx="792549" cy="762066"/>
          </a:xfrm>
          <a:prstGeom prst="rect">
            <a:avLst/>
          </a:prstGeom>
        </p:spPr>
      </p:pic>
      <p:pic>
        <p:nvPicPr>
          <p:cNvPr id="15" name="Grafik 14"/>
          <p:cNvPicPr>
            <a:picLocks noChangeAspect="1"/>
          </p:cNvPicPr>
          <p:nvPr/>
        </p:nvPicPr>
        <p:blipFill>
          <a:blip r:embed="rId5"/>
          <a:stretch>
            <a:fillRect/>
          </a:stretch>
        </p:blipFill>
        <p:spPr>
          <a:xfrm>
            <a:off x="7924177" y="4037207"/>
            <a:ext cx="823031" cy="792549"/>
          </a:xfrm>
          <a:prstGeom prst="rect">
            <a:avLst/>
          </a:prstGeom>
        </p:spPr>
      </p:pic>
      <p:pic>
        <p:nvPicPr>
          <p:cNvPr id="18" name="Inhaltsplatzhalter 17"/>
          <p:cNvPicPr>
            <a:picLocks noGrp="1" noChangeAspect="1"/>
          </p:cNvPicPr>
          <p:nvPr>
            <p:ph sz="quarter" idx="13"/>
          </p:nvPr>
        </p:nvPicPr>
        <p:blipFill>
          <a:blip r:embed="rId6"/>
          <a:stretch>
            <a:fillRect/>
          </a:stretch>
        </p:blipFill>
        <p:spPr>
          <a:xfrm>
            <a:off x="628650" y="1701392"/>
            <a:ext cx="1609483" cy="1133954"/>
          </a:xfrm>
          <a:prstGeom prst="rect">
            <a:avLst/>
          </a:prstGeom>
        </p:spPr>
      </p:pic>
    </p:spTree>
    <p:extLst>
      <p:ext uri="{BB962C8B-B14F-4D97-AF65-F5344CB8AC3E}">
        <p14:creationId xmlns:p14="http://schemas.microsoft.com/office/powerpoint/2010/main" val="983479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Gefährliche Arbeitsstoffe </a:t>
            </a:r>
            <a:r>
              <a:rPr lang="de-DE" dirty="0" smtClean="0"/>
              <a:t>2</a:t>
            </a:r>
            <a:endParaRPr lang="de-DE"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33</a:t>
            </a:fld>
            <a:endParaRPr lang="de-DE"/>
          </a:p>
        </p:txBody>
      </p:sp>
      <p:sp>
        <p:nvSpPr>
          <p:cNvPr id="10" name="Rechteck 9"/>
          <p:cNvSpPr/>
          <p:nvPr/>
        </p:nvSpPr>
        <p:spPr>
          <a:xfrm>
            <a:off x="770650" y="1246459"/>
            <a:ext cx="1560174" cy="369332"/>
          </a:xfrm>
          <a:prstGeom prst="rect">
            <a:avLst/>
          </a:prstGeom>
        </p:spPr>
        <p:txBody>
          <a:bodyPr wrap="square">
            <a:spAutoFit/>
          </a:bodyPr>
          <a:lstStyle/>
          <a:p>
            <a:r>
              <a:rPr lang="de-DE" dirty="0" smtClean="0"/>
              <a:t>alt      neu</a:t>
            </a:r>
            <a:endParaRPr lang="de-DE" dirty="0"/>
          </a:p>
        </p:txBody>
      </p:sp>
      <p:pic>
        <p:nvPicPr>
          <p:cNvPr id="17" name="Inhaltsplatzhalter 16"/>
          <p:cNvPicPr>
            <a:picLocks noGrp="1" noChangeAspect="1"/>
          </p:cNvPicPr>
          <p:nvPr>
            <p:ph sz="quarter" idx="13"/>
          </p:nvPr>
        </p:nvPicPr>
        <p:blipFill>
          <a:blip r:embed="rId2"/>
          <a:stretch>
            <a:fillRect/>
          </a:stretch>
        </p:blipFill>
        <p:spPr>
          <a:xfrm>
            <a:off x="722074" y="1668928"/>
            <a:ext cx="1585097" cy="1127858"/>
          </a:xfrm>
          <a:prstGeom prst="rect">
            <a:avLst/>
          </a:prstGeom>
        </p:spPr>
      </p:pic>
      <p:pic>
        <p:nvPicPr>
          <p:cNvPr id="18" name="Grafik 17"/>
          <p:cNvPicPr>
            <a:picLocks noChangeAspect="1"/>
          </p:cNvPicPr>
          <p:nvPr/>
        </p:nvPicPr>
        <p:blipFill>
          <a:blip r:embed="rId3"/>
          <a:stretch>
            <a:fillRect/>
          </a:stretch>
        </p:blipFill>
        <p:spPr>
          <a:xfrm>
            <a:off x="722074" y="2971477"/>
            <a:ext cx="2523963" cy="1170533"/>
          </a:xfrm>
          <a:prstGeom prst="rect">
            <a:avLst/>
          </a:prstGeom>
        </p:spPr>
      </p:pic>
      <p:pic>
        <p:nvPicPr>
          <p:cNvPr id="19" name="Grafik 18"/>
          <p:cNvPicPr>
            <a:picLocks noChangeAspect="1"/>
          </p:cNvPicPr>
          <p:nvPr/>
        </p:nvPicPr>
        <p:blipFill>
          <a:blip r:embed="rId4"/>
          <a:stretch>
            <a:fillRect/>
          </a:stretch>
        </p:blipFill>
        <p:spPr>
          <a:xfrm>
            <a:off x="770650" y="4481661"/>
            <a:ext cx="1597290" cy="1103472"/>
          </a:xfrm>
          <a:prstGeom prst="rect">
            <a:avLst/>
          </a:prstGeom>
        </p:spPr>
      </p:pic>
      <p:sp>
        <p:nvSpPr>
          <p:cNvPr id="20" name="Rechteck 19"/>
          <p:cNvSpPr/>
          <p:nvPr/>
        </p:nvSpPr>
        <p:spPr>
          <a:xfrm>
            <a:off x="3218330" y="1505795"/>
            <a:ext cx="4957482" cy="830997"/>
          </a:xfrm>
          <a:prstGeom prst="rect">
            <a:avLst/>
          </a:prstGeom>
        </p:spPr>
        <p:txBody>
          <a:bodyPr wrap="square">
            <a:spAutoFit/>
          </a:bodyPr>
          <a:lstStyle/>
          <a:p>
            <a:r>
              <a:rPr lang="de-DE" sz="1600" b="1" dirty="0"/>
              <a:t>C - ätzend</a:t>
            </a:r>
            <a:r>
              <a:rPr lang="de-DE" sz="1600" dirty="0"/>
              <a:t/>
            </a:r>
            <a:br>
              <a:rPr lang="de-DE" sz="1600" dirty="0"/>
            </a:br>
            <a:r>
              <a:rPr lang="de-DE" sz="1600" dirty="0"/>
              <a:t>Ätzende Stoffe können durch Kontakt mit lebendem Gewebe dessen Zerstörung bewirken. </a:t>
            </a:r>
          </a:p>
        </p:txBody>
      </p:sp>
      <p:sp>
        <p:nvSpPr>
          <p:cNvPr id="21" name="Rechteck 20"/>
          <p:cNvSpPr/>
          <p:nvPr/>
        </p:nvSpPr>
        <p:spPr>
          <a:xfrm>
            <a:off x="3294613" y="2743649"/>
            <a:ext cx="4572000" cy="1323439"/>
          </a:xfrm>
          <a:prstGeom prst="rect">
            <a:avLst/>
          </a:prstGeom>
        </p:spPr>
        <p:txBody>
          <a:bodyPr>
            <a:spAutoFit/>
          </a:bodyPr>
          <a:lstStyle/>
          <a:p>
            <a:r>
              <a:rPr lang="de-DE" sz="1600" b="1" dirty="0" err="1"/>
              <a:t>Xi</a:t>
            </a:r>
            <a:r>
              <a:rPr lang="de-DE" sz="1600" b="1" dirty="0"/>
              <a:t> - reizend</a:t>
            </a:r>
            <a:r>
              <a:rPr lang="de-DE" sz="1600" dirty="0"/>
              <a:t/>
            </a:r>
            <a:br>
              <a:rPr lang="de-DE" sz="1600" dirty="0"/>
            </a:br>
            <a:r>
              <a:rPr lang="de-DE" sz="1600" dirty="0"/>
              <a:t>Reizende Stoffe können durch unmittelbaren, längeren oder wiederholten Kontakt mit der Haut oder den Schleimhäuten Entzündungen hervorrufen.</a:t>
            </a:r>
          </a:p>
        </p:txBody>
      </p:sp>
      <p:sp>
        <p:nvSpPr>
          <p:cNvPr id="22" name="Rechteck 21"/>
          <p:cNvSpPr/>
          <p:nvPr/>
        </p:nvSpPr>
        <p:spPr>
          <a:xfrm>
            <a:off x="3294613" y="4320444"/>
            <a:ext cx="4572000" cy="830997"/>
          </a:xfrm>
          <a:prstGeom prst="rect">
            <a:avLst/>
          </a:prstGeom>
        </p:spPr>
        <p:txBody>
          <a:bodyPr>
            <a:spAutoFit/>
          </a:bodyPr>
          <a:lstStyle/>
          <a:p>
            <a:r>
              <a:rPr lang="de-DE" sz="1600" b="1" dirty="0"/>
              <a:t>Umweltgefährliche Stoffe</a:t>
            </a:r>
          </a:p>
          <a:p>
            <a:r>
              <a:rPr lang="de-DE" sz="1600" dirty="0"/>
              <a:t>Diese Schadstoffe wirken unmittelbar oder mittelbar schädigend auf die Umwelt</a:t>
            </a:r>
            <a:r>
              <a:rPr lang="de-DE" sz="1600" dirty="0" smtClean="0"/>
              <a:t>.</a:t>
            </a:r>
            <a:endParaRPr lang="de-DE" sz="1600" dirty="0"/>
          </a:p>
        </p:txBody>
      </p:sp>
      <p:pic>
        <p:nvPicPr>
          <p:cNvPr id="23" name="Grafik 22"/>
          <p:cNvPicPr>
            <a:picLocks noChangeAspect="1"/>
          </p:cNvPicPr>
          <p:nvPr/>
        </p:nvPicPr>
        <p:blipFill>
          <a:blip r:embed="rId5"/>
          <a:stretch>
            <a:fillRect/>
          </a:stretch>
        </p:blipFill>
        <p:spPr>
          <a:xfrm>
            <a:off x="8103834" y="2702918"/>
            <a:ext cx="823031" cy="1658256"/>
          </a:xfrm>
          <a:prstGeom prst="rect">
            <a:avLst/>
          </a:prstGeom>
        </p:spPr>
      </p:pic>
    </p:spTree>
    <p:extLst>
      <p:ext uri="{BB962C8B-B14F-4D97-AF65-F5344CB8AC3E}">
        <p14:creationId xmlns:p14="http://schemas.microsoft.com/office/powerpoint/2010/main" val="3592455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Gefährliche Arbeitsstoffe 3</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34</a:t>
            </a:fld>
            <a:endParaRPr lang="de-DE"/>
          </a:p>
        </p:txBody>
      </p:sp>
      <p:sp>
        <p:nvSpPr>
          <p:cNvPr id="10" name="Rechteck 9"/>
          <p:cNvSpPr/>
          <p:nvPr/>
        </p:nvSpPr>
        <p:spPr>
          <a:xfrm>
            <a:off x="770650" y="1177326"/>
            <a:ext cx="1560174" cy="369332"/>
          </a:xfrm>
          <a:prstGeom prst="rect">
            <a:avLst/>
          </a:prstGeom>
        </p:spPr>
        <p:txBody>
          <a:bodyPr wrap="square">
            <a:spAutoFit/>
          </a:bodyPr>
          <a:lstStyle/>
          <a:p>
            <a:r>
              <a:rPr lang="de-DE" dirty="0" smtClean="0"/>
              <a:t>alt      neu</a:t>
            </a:r>
            <a:endParaRPr lang="de-DE" dirty="0"/>
          </a:p>
        </p:txBody>
      </p:sp>
      <p:sp>
        <p:nvSpPr>
          <p:cNvPr id="20" name="Rechteck 19"/>
          <p:cNvSpPr/>
          <p:nvPr/>
        </p:nvSpPr>
        <p:spPr>
          <a:xfrm>
            <a:off x="2909131" y="1337125"/>
            <a:ext cx="5682694" cy="1323439"/>
          </a:xfrm>
          <a:prstGeom prst="rect">
            <a:avLst/>
          </a:prstGeom>
        </p:spPr>
        <p:txBody>
          <a:bodyPr wrap="square">
            <a:spAutoFit/>
          </a:bodyPr>
          <a:lstStyle/>
          <a:p>
            <a:r>
              <a:rPr lang="de-DE" sz="1600" b="1" dirty="0"/>
              <a:t>F+ - hochentzündlich</a:t>
            </a:r>
            <a:r>
              <a:rPr lang="de-DE" sz="1600" dirty="0"/>
              <a:t/>
            </a:r>
            <a:br>
              <a:rPr lang="de-DE" sz="1600" dirty="0"/>
            </a:br>
            <a:r>
              <a:rPr lang="de-DE" sz="1600" dirty="0"/>
              <a:t>Flüssigkeiten, die einen Flammpunkt unter 0°C und einen Siedepunkt von höchstens 35°C aufweisen, sowie gasförmige Stoffe, die mit Luft bei Normalbedingungen einen Explosionsbereich haben. </a:t>
            </a:r>
          </a:p>
        </p:txBody>
      </p:sp>
      <p:pic>
        <p:nvPicPr>
          <p:cNvPr id="8" name="Inhaltsplatzhalter 7"/>
          <p:cNvPicPr>
            <a:picLocks noGrp="1" noChangeAspect="1"/>
          </p:cNvPicPr>
          <p:nvPr>
            <p:ph sz="quarter" idx="13"/>
          </p:nvPr>
        </p:nvPicPr>
        <p:blipFill>
          <a:blip r:embed="rId2"/>
          <a:stretch>
            <a:fillRect/>
          </a:stretch>
        </p:blipFill>
        <p:spPr>
          <a:xfrm>
            <a:off x="694175" y="1466964"/>
            <a:ext cx="1713124" cy="4932091"/>
          </a:xfrm>
          <a:prstGeom prst="rect">
            <a:avLst/>
          </a:prstGeom>
        </p:spPr>
      </p:pic>
      <p:sp>
        <p:nvSpPr>
          <p:cNvPr id="9" name="Rechteck 8"/>
          <p:cNvSpPr/>
          <p:nvPr/>
        </p:nvSpPr>
        <p:spPr>
          <a:xfrm>
            <a:off x="2909131" y="2660564"/>
            <a:ext cx="4572000" cy="830997"/>
          </a:xfrm>
          <a:prstGeom prst="rect">
            <a:avLst/>
          </a:prstGeom>
        </p:spPr>
        <p:txBody>
          <a:bodyPr>
            <a:spAutoFit/>
          </a:bodyPr>
          <a:lstStyle/>
          <a:p>
            <a:r>
              <a:rPr lang="de-DE" sz="1600" b="1" dirty="0"/>
              <a:t>F - leichtentzündlich</a:t>
            </a:r>
            <a:r>
              <a:rPr lang="de-DE" sz="1600" dirty="0"/>
              <a:t/>
            </a:r>
            <a:br>
              <a:rPr lang="de-DE" sz="1600" dirty="0"/>
            </a:br>
            <a:r>
              <a:rPr lang="de-DE" sz="1600" dirty="0"/>
              <a:t>Flüssigkeiten, die einen Flammpunkt unter 21°C haben.</a:t>
            </a:r>
          </a:p>
        </p:txBody>
      </p:sp>
      <p:sp>
        <p:nvSpPr>
          <p:cNvPr id="11" name="Rechteck 10"/>
          <p:cNvSpPr/>
          <p:nvPr/>
        </p:nvSpPr>
        <p:spPr>
          <a:xfrm>
            <a:off x="2909130" y="3853714"/>
            <a:ext cx="4908093" cy="584775"/>
          </a:xfrm>
          <a:prstGeom prst="rect">
            <a:avLst/>
          </a:prstGeom>
        </p:spPr>
        <p:txBody>
          <a:bodyPr wrap="square">
            <a:spAutoFit/>
          </a:bodyPr>
          <a:lstStyle/>
          <a:p>
            <a:r>
              <a:rPr lang="de-DE" sz="1600" b="1" dirty="0"/>
              <a:t>O - brandfördernd</a:t>
            </a:r>
            <a:r>
              <a:rPr lang="de-DE" sz="1600" dirty="0"/>
              <a:t/>
            </a:r>
            <a:br>
              <a:rPr lang="de-DE" sz="1600" dirty="0"/>
            </a:br>
            <a:r>
              <a:rPr lang="de-DE" sz="1600" dirty="0"/>
              <a:t>Stoffe mit diesem Symbol geben Sauerstoff ab. </a:t>
            </a:r>
          </a:p>
        </p:txBody>
      </p:sp>
      <p:sp>
        <p:nvSpPr>
          <p:cNvPr id="12" name="Rechteck 11"/>
          <p:cNvSpPr/>
          <p:nvPr/>
        </p:nvSpPr>
        <p:spPr>
          <a:xfrm>
            <a:off x="2931627" y="4968056"/>
            <a:ext cx="4885596" cy="1077218"/>
          </a:xfrm>
          <a:prstGeom prst="rect">
            <a:avLst/>
          </a:prstGeom>
        </p:spPr>
        <p:txBody>
          <a:bodyPr wrap="square">
            <a:spAutoFit/>
          </a:bodyPr>
          <a:lstStyle/>
          <a:p>
            <a:r>
              <a:rPr lang="de-DE" sz="1600" b="1" dirty="0"/>
              <a:t>E - explosionsgefährlich</a:t>
            </a:r>
            <a:r>
              <a:rPr lang="de-DE" sz="1600" dirty="0"/>
              <a:t/>
            </a:r>
            <a:br>
              <a:rPr lang="de-DE" sz="1600" dirty="0"/>
            </a:br>
            <a:r>
              <a:rPr lang="de-DE" sz="1600" dirty="0"/>
              <a:t>Stoffe, die durch Zündquellen  (z.B. Flammen, elektr. Felder) zur Explosion gebracht werden können. </a:t>
            </a:r>
          </a:p>
        </p:txBody>
      </p:sp>
      <p:pic>
        <p:nvPicPr>
          <p:cNvPr id="13" name="Grafik 12"/>
          <p:cNvPicPr>
            <a:picLocks noChangeAspect="1"/>
          </p:cNvPicPr>
          <p:nvPr/>
        </p:nvPicPr>
        <p:blipFill>
          <a:blip r:embed="rId3"/>
          <a:stretch>
            <a:fillRect/>
          </a:stretch>
        </p:blipFill>
        <p:spPr>
          <a:xfrm>
            <a:off x="7982963" y="2660564"/>
            <a:ext cx="823031" cy="1658256"/>
          </a:xfrm>
          <a:prstGeom prst="rect">
            <a:avLst/>
          </a:prstGeom>
        </p:spPr>
      </p:pic>
    </p:spTree>
    <p:extLst>
      <p:ext uri="{BB962C8B-B14F-4D97-AF65-F5344CB8AC3E}">
        <p14:creationId xmlns:p14="http://schemas.microsoft.com/office/powerpoint/2010/main" val="3082172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Gefährliche Arbeitsstoffe </a:t>
            </a:r>
            <a:r>
              <a:rPr lang="de-DE" dirty="0" smtClean="0"/>
              <a:t>4</a:t>
            </a:r>
            <a:endParaRPr lang="de-DE"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35</a:t>
            </a:fld>
            <a:endParaRPr lang="de-DE"/>
          </a:p>
        </p:txBody>
      </p:sp>
      <p:pic>
        <p:nvPicPr>
          <p:cNvPr id="7" name="Grafik 6"/>
          <p:cNvPicPr>
            <a:picLocks noChangeAspect="1"/>
          </p:cNvPicPr>
          <p:nvPr/>
        </p:nvPicPr>
        <p:blipFill>
          <a:blip r:embed="rId2"/>
          <a:stretch>
            <a:fillRect/>
          </a:stretch>
        </p:blipFill>
        <p:spPr>
          <a:xfrm>
            <a:off x="628650" y="1460660"/>
            <a:ext cx="792549" cy="1121761"/>
          </a:xfrm>
          <a:prstGeom prst="rect">
            <a:avLst/>
          </a:prstGeom>
        </p:spPr>
      </p:pic>
      <p:sp>
        <p:nvSpPr>
          <p:cNvPr id="14" name="Rechteck 13"/>
          <p:cNvSpPr/>
          <p:nvPr/>
        </p:nvSpPr>
        <p:spPr>
          <a:xfrm>
            <a:off x="1882589" y="1337125"/>
            <a:ext cx="5970494" cy="1323439"/>
          </a:xfrm>
          <a:prstGeom prst="rect">
            <a:avLst/>
          </a:prstGeom>
        </p:spPr>
        <p:txBody>
          <a:bodyPr wrap="square">
            <a:spAutoFit/>
          </a:bodyPr>
          <a:lstStyle/>
          <a:p>
            <a:r>
              <a:rPr lang="de-DE" sz="1600" b="1" dirty="0"/>
              <a:t>Gase unter Druck</a:t>
            </a:r>
            <a:r>
              <a:rPr lang="de-DE" sz="1600" dirty="0"/>
              <a:t/>
            </a:r>
            <a:br>
              <a:rPr lang="de-DE" sz="1600" dirty="0"/>
            </a:br>
            <a:r>
              <a:rPr lang="de-DE" sz="1600" dirty="0"/>
              <a:t>Diese Stoffe können schon bei Einwirkung durch Einatmen oder Aufnahme durch die Haut, Schleimhäute schwere akute oder chronische Gesundheitsschäden oder den Tod bewirken. </a:t>
            </a:r>
          </a:p>
        </p:txBody>
      </p:sp>
      <p:pic>
        <p:nvPicPr>
          <p:cNvPr id="15" name="Grafik 14"/>
          <p:cNvPicPr>
            <a:picLocks noChangeAspect="1"/>
          </p:cNvPicPr>
          <p:nvPr/>
        </p:nvPicPr>
        <p:blipFill>
          <a:blip r:embed="rId3"/>
          <a:stretch>
            <a:fillRect/>
          </a:stretch>
        </p:blipFill>
        <p:spPr>
          <a:xfrm>
            <a:off x="7924177" y="1337125"/>
            <a:ext cx="823031" cy="1652159"/>
          </a:xfrm>
          <a:prstGeom prst="rect">
            <a:avLst/>
          </a:prstGeom>
        </p:spPr>
      </p:pic>
    </p:spTree>
    <p:extLst>
      <p:ext uri="{BB962C8B-B14F-4D97-AF65-F5344CB8AC3E}">
        <p14:creationId xmlns:p14="http://schemas.microsoft.com/office/powerpoint/2010/main" val="2655082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Biologische Gefährdungen 1</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36</a:t>
            </a:fld>
            <a:endParaRPr lang="de-DE"/>
          </a:p>
        </p:txBody>
      </p:sp>
      <p:sp>
        <p:nvSpPr>
          <p:cNvPr id="8" name="Rechteck 7"/>
          <p:cNvSpPr/>
          <p:nvPr/>
        </p:nvSpPr>
        <p:spPr>
          <a:xfrm>
            <a:off x="628650" y="1285369"/>
            <a:ext cx="8004362" cy="5016758"/>
          </a:xfrm>
          <a:prstGeom prst="rect">
            <a:avLst/>
          </a:prstGeom>
        </p:spPr>
        <p:txBody>
          <a:bodyPr wrap="square">
            <a:spAutoFit/>
          </a:bodyPr>
          <a:lstStyle/>
          <a:p>
            <a:r>
              <a:rPr lang="de-DE" sz="1600" b="1" dirty="0"/>
              <a:t>„Kategorie 1”-Räume (geringes individuelles und allgemeines </a:t>
            </a:r>
            <a:r>
              <a:rPr lang="de-DE" sz="1600" b="1" dirty="0" smtClean="0"/>
              <a:t>Risiko) </a:t>
            </a:r>
            <a:r>
              <a:rPr lang="de-DE" sz="1600" b="1" dirty="0"/>
              <a:t>gekennzeichnet mit</a:t>
            </a:r>
            <a:r>
              <a:rPr lang="de-DE" sz="1600" b="1" dirty="0" smtClean="0"/>
              <a:t>:</a:t>
            </a:r>
          </a:p>
          <a:p>
            <a:endParaRPr lang="de-DE" sz="1600" dirty="0"/>
          </a:p>
          <a:p>
            <a:pPr marL="285750" indent="-285750">
              <a:buFont typeface="Arial" panose="020B0604020202020204" pitchFamily="34" charset="0"/>
              <a:buChar char="•"/>
            </a:pPr>
            <a:r>
              <a:rPr lang="de-DE" sz="1600" dirty="0"/>
              <a:t>Essen, trinken und Verwendung von Kosmetika ist verboten</a:t>
            </a:r>
            <a:r>
              <a:rPr lang="de-DE" sz="1600" dirty="0" smtClean="0"/>
              <a:t>.</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Erforderliche persönliche Schutzausrüstung (Arbeitsmantel, Schutzhandschuhe, Atemschutzmaske, Schutzbrille, Arbeitsschuhe) ist zu tragen</a:t>
            </a:r>
            <a:r>
              <a:rPr lang="de-DE" sz="1600" dirty="0" smtClean="0"/>
              <a:t>.</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Straßenkleidung nicht ins Labor mitnehmen. </a:t>
            </a:r>
            <a:endParaRPr lang="de-DE" sz="1600" dirty="0" smtClean="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Nicht mit dem Mund </a:t>
            </a:r>
            <a:r>
              <a:rPr lang="de-DE" sz="1600" dirty="0" smtClean="0"/>
              <a:t>pipettieren</a:t>
            </a:r>
            <a:r>
              <a:rPr lang="de-DE" sz="1600" dirty="0"/>
              <a:t>.</a:t>
            </a:r>
            <a:endParaRPr lang="de-DE" sz="1600" dirty="0" smtClean="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Alle Zell- und Bakterienkulturen müssen mit Namen, Datum und Inhalt beschriftet werden. Bei mehreren Gefäßen d.h. einer Reihe von </a:t>
            </a:r>
            <a:r>
              <a:rPr lang="de-DE" sz="1600" dirty="0" err="1"/>
              <a:t>Tubes</a:t>
            </a:r>
            <a:r>
              <a:rPr lang="de-DE" sz="1600" dirty="0"/>
              <a:t> muss das erste beschriftet werden bzw. muss der äußere Behälter bzw. der Sammelbehälter (Überbehälter) beschriftet werden</a:t>
            </a:r>
            <a:r>
              <a:rPr lang="de-DE" sz="1600" dirty="0" smtClean="0"/>
              <a:t>.</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Große Behältnisse, die Zell- und Bakterienkulturen beinhalten, müssen mit  diesem Zeichen gekennzeichnet werden:</a:t>
            </a:r>
          </a:p>
        </p:txBody>
      </p:sp>
      <p:pic>
        <p:nvPicPr>
          <p:cNvPr id="11" name="Grafik 10"/>
          <p:cNvPicPr>
            <a:picLocks noChangeAspect="1"/>
          </p:cNvPicPr>
          <p:nvPr/>
        </p:nvPicPr>
        <p:blipFill>
          <a:blip r:embed="rId2"/>
          <a:stretch>
            <a:fillRect/>
          </a:stretch>
        </p:blipFill>
        <p:spPr>
          <a:xfrm>
            <a:off x="7917890" y="1500388"/>
            <a:ext cx="597460" cy="597460"/>
          </a:xfrm>
          <a:prstGeom prst="rect">
            <a:avLst/>
          </a:prstGeom>
        </p:spPr>
      </p:pic>
      <p:pic>
        <p:nvPicPr>
          <p:cNvPr id="12" name="Grafik 11"/>
          <p:cNvPicPr>
            <a:picLocks noChangeAspect="1"/>
          </p:cNvPicPr>
          <p:nvPr/>
        </p:nvPicPr>
        <p:blipFill>
          <a:blip r:embed="rId3"/>
          <a:stretch>
            <a:fillRect/>
          </a:stretch>
        </p:blipFill>
        <p:spPr>
          <a:xfrm>
            <a:off x="4996728" y="5985587"/>
            <a:ext cx="538270" cy="289447"/>
          </a:xfrm>
          <a:prstGeom prst="rect">
            <a:avLst/>
          </a:prstGeom>
        </p:spPr>
      </p:pic>
    </p:spTree>
    <p:extLst>
      <p:ext uri="{BB962C8B-B14F-4D97-AF65-F5344CB8AC3E}">
        <p14:creationId xmlns:p14="http://schemas.microsoft.com/office/powerpoint/2010/main" val="1893359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Biologische Gefährdungen </a:t>
            </a:r>
            <a:r>
              <a:rPr lang="de-DE" dirty="0" smtClean="0"/>
              <a:t>2</a:t>
            </a:r>
            <a:endParaRPr lang="de-DE"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37</a:t>
            </a:fld>
            <a:endParaRPr lang="de-DE"/>
          </a:p>
        </p:txBody>
      </p:sp>
      <p:sp>
        <p:nvSpPr>
          <p:cNvPr id="8" name="Rechteck 7"/>
          <p:cNvSpPr/>
          <p:nvPr/>
        </p:nvSpPr>
        <p:spPr>
          <a:xfrm>
            <a:off x="628650" y="1337125"/>
            <a:ext cx="8138832" cy="5016758"/>
          </a:xfrm>
          <a:prstGeom prst="rect">
            <a:avLst/>
          </a:prstGeom>
        </p:spPr>
        <p:txBody>
          <a:bodyPr wrap="square">
            <a:spAutoFit/>
          </a:bodyPr>
          <a:lstStyle/>
          <a:p>
            <a:r>
              <a:rPr lang="de-DE" sz="1600" b="1" dirty="0"/>
              <a:t>„Kategorie 2”-Räume (moderates individuelles, vertretbares allgemeines</a:t>
            </a:r>
          </a:p>
          <a:p>
            <a:r>
              <a:rPr lang="de-DE" sz="1600" b="1" dirty="0"/>
              <a:t> Risiko) gekennzeichnet mit </a:t>
            </a:r>
            <a:r>
              <a:rPr lang="de-DE" sz="1600" b="1" dirty="0" smtClean="0"/>
              <a:t>dem </a:t>
            </a:r>
            <a:r>
              <a:rPr lang="de-DE" sz="1600" b="1" dirty="0"/>
              <a:t>Zusatz L2: </a:t>
            </a:r>
            <a:endParaRPr lang="de-DE" sz="1600" b="1" dirty="0" smtClean="0"/>
          </a:p>
          <a:p>
            <a:endParaRPr lang="de-DE" sz="1600" dirty="0"/>
          </a:p>
          <a:p>
            <a:r>
              <a:rPr lang="de-DE" sz="1600" dirty="0"/>
              <a:t>Siehe Kategorie L1, sowie folgende Zusätze:</a:t>
            </a:r>
          </a:p>
          <a:p>
            <a:pPr marL="285750" indent="-285750">
              <a:buFont typeface="Arial" panose="020B0604020202020204" pitchFamily="34" charset="0"/>
              <a:buChar char="•"/>
            </a:pPr>
            <a:r>
              <a:rPr lang="de-DE" sz="1600" dirty="0"/>
              <a:t>Eintritt nur mit Genehmigung durch die/den Beauftragte/n für biologische Sicherheit</a:t>
            </a:r>
            <a:r>
              <a:rPr lang="de-DE" sz="1600" dirty="0" smtClean="0"/>
              <a:t>.</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Türen sind geschlossen zu </a:t>
            </a:r>
            <a:r>
              <a:rPr lang="de-DE" sz="1600" dirty="0" smtClean="0"/>
              <a:t>halten</a:t>
            </a:r>
            <a:r>
              <a:rPr lang="de-DE" sz="1600" dirty="0"/>
              <a:t>.</a:t>
            </a:r>
            <a:endParaRPr lang="de-DE" sz="1600" dirty="0" smtClean="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Transporte in andere L2-Räume nur in geschlossenen </a:t>
            </a:r>
            <a:r>
              <a:rPr lang="de-DE" sz="1600" dirty="0" smtClean="0"/>
              <a:t>Behältnissen</a:t>
            </a:r>
            <a:r>
              <a:rPr lang="de-DE" sz="1600" dirty="0"/>
              <a:t>.</a:t>
            </a:r>
            <a:endParaRPr lang="de-DE" sz="1600" dirty="0" smtClean="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Behältnisse nur im Hood (Sicherheitswerkbank) öffnen bzw. Inhalte nur im Hood </a:t>
            </a:r>
            <a:r>
              <a:rPr lang="de-DE" sz="1600" dirty="0" smtClean="0"/>
              <a:t>behandeln</a:t>
            </a:r>
            <a:r>
              <a:rPr lang="de-DE" sz="1600" dirty="0"/>
              <a:t>.</a:t>
            </a:r>
            <a:endParaRPr lang="de-DE" sz="1600" dirty="0" smtClean="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Biologische Arbeitsstoffe nur in der für den Arbeitsfortgang erforderlichen Menge vorrätig halten</a:t>
            </a:r>
            <a:r>
              <a:rPr lang="de-DE" sz="1600" dirty="0" smtClean="0"/>
              <a:t>.</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Feste und flüssige infektiöse Abfälle müssen vor der Entsorgung autoklaviert werden.</a:t>
            </a:r>
          </a:p>
          <a:p>
            <a:pPr marL="285750" indent="-285750">
              <a:buFont typeface="Arial" panose="020B0604020202020204" pitchFamily="34" charset="0"/>
              <a:buChar char="•"/>
            </a:pPr>
            <a:r>
              <a:rPr lang="de-DE" sz="1600" dirty="0"/>
              <a:t>Verwendete Geräte/Utensilien müssen sterilisiert </a:t>
            </a:r>
            <a:r>
              <a:rPr lang="de-DE" sz="1600" dirty="0" smtClean="0"/>
              <a:t>werden.</a:t>
            </a:r>
            <a:endParaRPr lang="de-DE" sz="1600" dirty="0"/>
          </a:p>
        </p:txBody>
      </p:sp>
      <p:pic>
        <p:nvPicPr>
          <p:cNvPr id="6" name="Grafik 5"/>
          <p:cNvPicPr>
            <a:picLocks noChangeAspect="1"/>
          </p:cNvPicPr>
          <p:nvPr/>
        </p:nvPicPr>
        <p:blipFill>
          <a:blip r:embed="rId2"/>
          <a:stretch>
            <a:fillRect/>
          </a:stretch>
        </p:blipFill>
        <p:spPr>
          <a:xfrm>
            <a:off x="7917890" y="1725139"/>
            <a:ext cx="597460" cy="664522"/>
          </a:xfrm>
          <a:prstGeom prst="rect">
            <a:avLst/>
          </a:prstGeom>
        </p:spPr>
      </p:pic>
    </p:spTree>
    <p:extLst>
      <p:ext uri="{BB962C8B-B14F-4D97-AF65-F5344CB8AC3E}">
        <p14:creationId xmlns:p14="http://schemas.microsoft.com/office/powerpoint/2010/main" val="1222148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Biologische Gefährdungen 3</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38</a:t>
            </a:fld>
            <a:endParaRPr lang="de-DE"/>
          </a:p>
        </p:txBody>
      </p:sp>
      <p:sp>
        <p:nvSpPr>
          <p:cNvPr id="7" name="Rechteck 6"/>
          <p:cNvSpPr/>
          <p:nvPr/>
        </p:nvSpPr>
        <p:spPr>
          <a:xfrm>
            <a:off x="628650" y="1337125"/>
            <a:ext cx="7886700" cy="3785652"/>
          </a:xfrm>
          <a:prstGeom prst="rect">
            <a:avLst/>
          </a:prstGeom>
        </p:spPr>
        <p:txBody>
          <a:bodyPr wrap="square">
            <a:spAutoFit/>
          </a:bodyPr>
          <a:lstStyle/>
          <a:p>
            <a:r>
              <a:rPr lang="de-DE" sz="1600" b="1" dirty="0"/>
              <a:t>„Kategorie 3”-Räume (hohes individuelles, vertretbares hohes </a:t>
            </a:r>
            <a:r>
              <a:rPr lang="de-DE" sz="1600" b="1" dirty="0" smtClean="0"/>
              <a:t>allgemeines Risiko</a:t>
            </a:r>
            <a:r>
              <a:rPr lang="de-DE" sz="1600" b="1" dirty="0"/>
              <a:t>) gekennzeichnet mit </a:t>
            </a:r>
            <a:r>
              <a:rPr lang="de-DE" sz="1600" b="1" dirty="0" smtClean="0"/>
              <a:t>dem </a:t>
            </a:r>
            <a:r>
              <a:rPr lang="de-DE" sz="1600" b="1" dirty="0"/>
              <a:t>Zusatz L3:</a:t>
            </a:r>
            <a:r>
              <a:rPr lang="de-DE" sz="1600" dirty="0"/>
              <a:t/>
            </a:r>
            <a:br>
              <a:rPr lang="de-DE" sz="1600" dirty="0"/>
            </a:br>
            <a:endParaRPr lang="de-DE" sz="1600" dirty="0"/>
          </a:p>
          <a:p>
            <a:r>
              <a:rPr lang="de-DE" sz="1600" dirty="0"/>
              <a:t>Siehe Kategorie L1 und L2, sowie folgende Zusätze:</a:t>
            </a:r>
            <a:br>
              <a:rPr lang="de-DE" sz="1600" dirty="0"/>
            </a:br>
            <a:endParaRPr lang="de-DE" sz="1600" dirty="0"/>
          </a:p>
          <a:p>
            <a:pPr marL="285750" indent="-285750">
              <a:buFont typeface="Arial" panose="020B0604020202020204" pitchFamily="34" charset="0"/>
              <a:buChar char="•"/>
            </a:pPr>
            <a:r>
              <a:rPr lang="de-DE" sz="1600" dirty="0"/>
              <a:t>Eintritt nur mit Genehmigung und Laborfreigabe durch den/die Beauftragte/n für biologische </a:t>
            </a:r>
            <a:r>
              <a:rPr lang="de-DE" sz="1600" dirty="0" smtClean="0"/>
              <a:t>Sicherheit.</a:t>
            </a:r>
            <a:r>
              <a:rPr lang="de-DE" sz="1600" dirty="0"/>
              <a:t/>
            </a:r>
            <a:br>
              <a:rPr lang="de-DE" sz="1600" dirty="0"/>
            </a:br>
            <a:endParaRPr lang="de-DE" sz="1600" dirty="0"/>
          </a:p>
          <a:p>
            <a:pPr marL="285750" indent="-285750">
              <a:buFont typeface="Arial" panose="020B0604020202020204" pitchFamily="34" charset="0"/>
              <a:buChar char="•"/>
            </a:pPr>
            <a:r>
              <a:rPr lang="de-DE" sz="1600" dirty="0"/>
              <a:t>Impfungen </a:t>
            </a:r>
            <a:r>
              <a:rPr lang="de-DE" sz="1600" dirty="0" smtClean="0"/>
              <a:t>erforderlich.</a:t>
            </a:r>
            <a:endParaRPr lang="de-DE" sz="1600" dirty="0"/>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Kontaminierte Arbeitsflächen müssen sofort durch geeignete Maßnahmen desinfiziert werden.</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r>
              <a:rPr lang="de-DE" sz="1600" dirty="0"/>
              <a:t>Kontaminierte Arbeitsmittel (z.B. Zentrifugen) müssen sofort nach dem Arbeiten durch geeignete Maßnahmen desinfiziert werden.</a:t>
            </a:r>
          </a:p>
        </p:txBody>
      </p:sp>
      <p:pic>
        <p:nvPicPr>
          <p:cNvPr id="9" name="Grafik 8"/>
          <p:cNvPicPr>
            <a:picLocks noChangeAspect="1"/>
          </p:cNvPicPr>
          <p:nvPr/>
        </p:nvPicPr>
        <p:blipFill>
          <a:blip r:embed="rId2"/>
          <a:stretch>
            <a:fillRect/>
          </a:stretch>
        </p:blipFill>
        <p:spPr>
          <a:xfrm>
            <a:off x="7819495" y="1500388"/>
            <a:ext cx="597460" cy="664522"/>
          </a:xfrm>
          <a:prstGeom prst="rect">
            <a:avLst/>
          </a:prstGeom>
        </p:spPr>
      </p:pic>
    </p:spTree>
    <p:extLst>
      <p:ext uri="{BB962C8B-B14F-4D97-AF65-F5344CB8AC3E}">
        <p14:creationId xmlns:p14="http://schemas.microsoft.com/office/powerpoint/2010/main" val="3578143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Alleinarbeit 1</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39</a:t>
            </a:fld>
            <a:endParaRPr lang="de-DE"/>
          </a:p>
        </p:txBody>
      </p:sp>
      <p:sp>
        <p:nvSpPr>
          <p:cNvPr id="7171" name="Inhaltsplatzhalter 2"/>
          <p:cNvSpPr>
            <a:spLocks noGrp="1"/>
          </p:cNvSpPr>
          <p:nvPr>
            <p:ph sz="quarter" idx="13"/>
          </p:nvPr>
        </p:nvSpPr>
        <p:spPr/>
        <p:txBody>
          <a:bodyPr>
            <a:normAutofit fontScale="62500" lnSpcReduction="20000"/>
          </a:bodyPr>
          <a:lstStyle/>
          <a:p>
            <a:pPr marL="0" indent="0">
              <a:buNone/>
            </a:pPr>
            <a:r>
              <a:rPr lang="de-DE" sz="2600" b="1" dirty="0"/>
              <a:t>Erlaubt:</a:t>
            </a:r>
          </a:p>
          <a:p>
            <a:pPr marL="0" indent="0">
              <a:buNone/>
            </a:pPr>
            <a:r>
              <a:rPr lang="de-DE" sz="2600" dirty="0"/>
              <a:t>Alleinarbeit ist an Laborarbeitsplätzen mit </a:t>
            </a:r>
            <a:r>
              <a:rPr lang="de-DE" sz="2600" b="1" dirty="0"/>
              <a:t>geringem Unfallrisiko </a:t>
            </a:r>
            <a:r>
              <a:rPr lang="de-DE" sz="2600" dirty="0"/>
              <a:t>dann erlaubt, wenn effektive Unterstützung – im Falle eines Unfalles – gesichert ist (Artikel 61 Abs. 6 Arbeitnehmer/</a:t>
            </a:r>
            <a:r>
              <a:rPr lang="de-DE" sz="2600" dirty="0" err="1"/>
              <a:t>innenschutzgesetz</a:t>
            </a:r>
            <a:r>
              <a:rPr lang="de-DE" sz="2600" dirty="0"/>
              <a:t>); d.h. eine andere Person muss in </a:t>
            </a:r>
            <a:r>
              <a:rPr lang="de-DE" sz="2600" b="1" dirty="0"/>
              <a:t>Sicht- bzw. Rufweite </a:t>
            </a:r>
            <a:r>
              <a:rPr lang="de-DE" sz="2600" dirty="0"/>
              <a:t>sein.</a:t>
            </a:r>
          </a:p>
          <a:p>
            <a:pPr marL="0" indent="0">
              <a:buNone/>
            </a:pPr>
            <a:r>
              <a:rPr lang="de-DE" sz="2600" b="1" dirty="0" smtClean="0"/>
              <a:t>Nicht </a:t>
            </a:r>
            <a:r>
              <a:rPr lang="de-DE" sz="2600" b="1" dirty="0"/>
              <a:t>erlaubt:</a:t>
            </a:r>
          </a:p>
          <a:p>
            <a:pPr marL="0" indent="0">
              <a:buNone/>
            </a:pPr>
            <a:r>
              <a:rPr lang="de-DE" sz="2600" dirty="0"/>
              <a:t>Alleinarbeit im Labor ohne eine andere Person in Sicht- bzw. Rufweite ist nicht erlaubt, da hier eine erhöhte Unfallgefahr vorliegt, die eine sehr kurze Rettungszeit – </a:t>
            </a:r>
            <a:r>
              <a:rPr lang="de-DE" sz="2600" b="1" dirty="0" smtClean="0"/>
              <a:t>zwischen </a:t>
            </a:r>
            <a:r>
              <a:rPr lang="de-DE" sz="2600" b="1" dirty="0"/>
              <a:t>0 und 5 Minuten </a:t>
            </a:r>
            <a:r>
              <a:rPr lang="de-DE" sz="2600" dirty="0"/>
              <a:t>– bedingen kann (z.B. bei Gefahr von Bewusstlosigkeit als Folge von Stoff- oder Gaseinwirkung</a:t>
            </a:r>
            <a:r>
              <a:rPr lang="de-DE" sz="2600" dirty="0" smtClean="0"/>
              <a:t>).</a:t>
            </a:r>
          </a:p>
          <a:p>
            <a:pPr marL="0" indent="0">
              <a:buNone/>
            </a:pPr>
            <a:r>
              <a:rPr lang="de-DE" sz="2600" dirty="0" smtClean="0"/>
              <a:t>Erhöhte </a:t>
            </a:r>
            <a:r>
              <a:rPr lang="de-DE" sz="2600" dirty="0"/>
              <a:t>Unfallgefahr = vorhersehbare Unfälle oder Störfälle in Verbindung mit Verletzungen oder Schädigungen von Arbeitnehmer/innen und Lebensbedrohung, bleibender Schädigung oder inakzeptabler Schmerzphasen bei nicht zeitgerechter Hilfeleistung</a:t>
            </a:r>
          </a:p>
          <a:p>
            <a:pPr marL="0" indent="0">
              <a:buNone/>
            </a:pPr>
            <a:endParaRPr lang="de-DE" dirty="0"/>
          </a:p>
        </p:txBody>
      </p:sp>
    </p:spTree>
    <p:extLst>
      <p:ext uri="{BB962C8B-B14F-4D97-AF65-F5344CB8AC3E}">
        <p14:creationId xmlns:p14="http://schemas.microsoft.com/office/powerpoint/2010/main" val="72300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Unterweisungspflicht</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4</a:t>
            </a:fld>
            <a:endParaRPr lang="de-DE"/>
          </a:p>
        </p:txBody>
      </p:sp>
      <p:sp>
        <p:nvSpPr>
          <p:cNvPr id="7171" name="Inhaltsplatzhalter 2"/>
          <p:cNvSpPr>
            <a:spLocks noGrp="1"/>
          </p:cNvSpPr>
          <p:nvPr>
            <p:ph sz="quarter" idx="13"/>
          </p:nvPr>
        </p:nvSpPr>
        <p:spPr/>
        <p:txBody>
          <a:bodyPr>
            <a:normAutofit/>
          </a:bodyPr>
          <a:lstStyle/>
          <a:p>
            <a:pPr marL="0" indent="0">
              <a:buNone/>
            </a:pPr>
            <a:r>
              <a:rPr lang="de-DE" dirty="0" smtClean="0"/>
              <a:t>§14 </a:t>
            </a:r>
            <a:r>
              <a:rPr lang="de-DE" dirty="0" err="1"/>
              <a:t>ASchG</a:t>
            </a:r>
            <a:endParaRPr lang="de-DE" dirty="0"/>
          </a:p>
          <a:p>
            <a:r>
              <a:rPr lang="de-DE" dirty="0"/>
              <a:t>Vor erstmaliger </a:t>
            </a:r>
            <a:r>
              <a:rPr lang="de-DE" dirty="0" smtClean="0"/>
              <a:t>Tätigkeitsaufnahme, </a:t>
            </a:r>
          </a:p>
          <a:p>
            <a:r>
              <a:rPr lang="de-DE" dirty="0" smtClean="0"/>
              <a:t>bei </a:t>
            </a:r>
            <a:r>
              <a:rPr lang="de-DE" dirty="0"/>
              <a:t>Versetzung oder Änderung des </a:t>
            </a:r>
            <a:r>
              <a:rPr lang="de-DE" dirty="0" smtClean="0"/>
              <a:t>Aufgabenbereichs, </a:t>
            </a:r>
            <a:endParaRPr lang="de-DE" dirty="0"/>
          </a:p>
          <a:p>
            <a:r>
              <a:rPr lang="de-DE" dirty="0" smtClean="0"/>
              <a:t>bei </a:t>
            </a:r>
            <a:r>
              <a:rPr lang="de-DE" dirty="0"/>
              <a:t>neuen Arbeitsmitteln, Arbeitsstoffen, </a:t>
            </a:r>
            <a:r>
              <a:rPr lang="de-DE" dirty="0" smtClean="0"/>
              <a:t>Arbeitsverfahren, </a:t>
            </a:r>
            <a:endParaRPr lang="de-DE" dirty="0"/>
          </a:p>
          <a:p>
            <a:r>
              <a:rPr lang="de-DE" dirty="0"/>
              <a:t>n</a:t>
            </a:r>
            <a:r>
              <a:rPr lang="de-DE" dirty="0" smtClean="0"/>
              <a:t>ach </a:t>
            </a:r>
            <a:r>
              <a:rPr lang="de-DE" dirty="0"/>
              <a:t>Unfällen oder </a:t>
            </a:r>
            <a:r>
              <a:rPr lang="de-DE" dirty="0" smtClean="0"/>
              <a:t>Beinahe-Unfällen sowie,</a:t>
            </a:r>
            <a:endParaRPr lang="de-DE" dirty="0"/>
          </a:p>
          <a:p>
            <a:r>
              <a:rPr lang="de-DE" dirty="0" smtClean="0"/>
              <a:t>wenn </a:t>
            </a:r>
            <a:r>
              <a:rPr lang="de-DE" dirty="0"/>
              <a:t>dies auf Grund der Arbeitsplatzevaluierung als notwendig erkannt wurde</a:t>
            </a:r>
            <a:r>
              <a:rPr lang="de-DE" dirty="0" smtClean="0"/>
              <a:t>.</a:t>
            </a:r>
            <a:endParaRPr lang="de-DE" dirty="0"/>
          </a:p>
          <a:p>
            <a:r>
              <a:rPr lang="de-DE" dirty="0"/>
              <a:t>Die Unterweisung muss an den Erfahrungs- und Ausbildungsstand des/r Unterwiesenen abgestimmt </a:t>
            </a:r>
            <a:r>
              <a:rPr lang="de-DE" dirty="0" smtClean="0"/>
              <a:t>sein.</a:t>
            </a:r>
            <a:endParaRPr lang="de-DE" dirty="0"/>
          </a:p>
        </p:txBody>
      </p:sp>
    </p:spTree>
    <p:extLst>
      <p:ext uri="{BB962C8B-B14F-4D97-AF65-F5344CB8AC3E}">
        <p14:creationId xmlns:p14="http://schemas.microsoft.com/office/powerpoint/2010/main" val="281147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Alleinarbeit </a:t>
            </a:r>
            <a:r>
              <a:rPr lang="de-AT" dirty="0" smtClean="0"/>
              <a:t>2</a:t>
            </a:r>
            <a:endParaRPr lang="de-AT"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40</a:t>
            </a:fld>
            <a:endParaRPr lang="de-DE"/>
          </a:p>
        </p:txBody>
      </p:sp>
      <p:sp>
        <p:nvSpPr>
          <p:cNvPr id="7171" name="Inhaltsplatzhalter 2"/>
          <p:cNvSpPr>
            <a:spLocks noGrp="1"/>
          </p:cNvSpPr>
          <p:nvPr>
            <p:ph sz="quarter" idx="13"/>
          </p:nvPr>
        </p:nvSpPr>
        <p:spPr/>
        <p:txBody>
          <a:bodyPr>
            <a:normAutofit/>
          </a:bodyPr>
          <a:lstStyle/>
          <a:p>
            <a:pPr marL="0" indent="0">
              <a:buNone/>
            </a:pPr>
            <a:r>
              <a:rPr lang="de-DE" sz="1800" b="1" dirty="0"/>
              <a:t>Keine gefährlichen Experimente in </a:t>
            </a:r>
            <a:r>
              <a:rPr lang="de-DE" sz="1800" b="1" dirty="0" smtClean="0"/>
              <a:t>Alleinarbeit</a:t>
            </a:r>
            <a:r>
              <a:rPr lang="de-DE" sz="1800" b="1" dirty="0"/>
              <a:t>.</a:t>
            </a:r>
            <a:endParaRPr lang="de-DE" sz="1800" b="1" dirty="0" smtClean="0"/>
          </a:p>
          <a:p>
            <a:pPr marL="0" indent="0">
              <a:buNone/>
            </a:pPr>
            <a:endParaRPr lang="de-DE" sz="1800" b="1" dirty="0"/>
          </a:p>
          <a:p>
            <a:pPr marL="0" indent="0">
              <a:buNone/>
            </a:pPr>
            <a:r>
              <a:rPr lang="de-DE" sz="1800" b="1" dirty="0"/>
              <a:t>Alleinarbeit ist nicht zulässig, wenn die Arbeit zu einer Verletzung führen kann, welche die sofortige Hilfe einer zweiten Person nötig macht.</a:t>
            </a:r>
            <a:r>
              <a:rPr lang="de-DE" sz="2600" b="1" dirty="0"/>
              <a:t/>
            </a:r>
            <a:br>
              <a:rPr lang="de-DE" sz="2600" b="1" dirty="0"/>
            </a:br>
            <a:endParaRPr lang="de-DE" dirty="0"/>
          </a:p>
        </p:txBody>
      </p:sp>
    </p:spTree>
    <p:extLst>
      <p:ext uri="{BB962C8B-B14F-4D97-AF65-F5344CB8AC3E}">
        <p14:creationId xmlns:p14="http://schemas.microsoft.com/office/powerpoint/2010/main" val="1328762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Schwangere Mitarbeiterinnen</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41</a:t>
            </a:fld>
            <a:endParaRPr lang="de-DE"/>
          </a:p>
        </p:txBody>
      </p:sp>
      <p:sp>
        <p:nvSpPr>
          <p:cNvPr id="7171" name="Inhaltsplatzhalter 2"/>
          <p:cNvSpPr>
            <a:spLocks noGrp="1"/>
          </p:cNvSpPr>
          <p:nvPr>
            <p:ph sz="quarter" idx="13"/>
          </p:nvPr>
        </p:nvSpPr>
        <p:spPr/>
        <p:txBody>
          <a:bodyPr>
            <a:normAutofit/>
          </a:bodyPr>
          <a:lstStyle/>
          <a:p>
            <a:pPr marL="0" indent="0">
              <a:buNone/>
            </a:pPr>
            <a:r>
              <a:rPr lang="de-DE" sz="1800" b="1" dirty="0"/>
              <a:t>Bekanntgabe der Schwangerschaft:</a:t>
            </a:r>
          </a:p>
          <a:p>
            <a:pPr marL="0" indent="0">
              <a:buNone/>
            </a:pPr>
            <a:r>
              <a:rPr lang="de-DE" sz="1700" dirty="0" smtClean="0"/>
              <a:t>Die </a:t>
            </a:r>
            <a:r>
              <a:rPr lang="de-DE" sz="1700" dirty="0"/>
              <a:t>Schwangerschaft muss sofort bei dem/der Organisationsleiter/in bekannt gegeben werden. Eine ärztliche Bestätigung über das berechnete Geburtsdatum und den Beginn des Mutterschutzes (8 Wochen vor und 8 – 12 Wochen nach der Geburt) muss beigelegt werden. </a:t>
            </a:r>
            <a:endParaRPr lang="de-DE" sz="1700" dirty="0" smtClean="0"/>
          </a:p>
          <a:p>
            <a:pPr marL="0" indent="0">
              <a:buNone/>
            </a:pPr>
            <a:r>
              <a:rPr lang="de-DE" sz="1700" dirty="0" smtClean="0"/>
              <a:t>In </a:t>
            </a:r>
            <a:r>
              <a:rPr lang="de-DE" sz="1700" dirty="0"/>
              <a:t>einem persönlichen Gespräch mit dem/der Arbeitsmediziner/in werden der Arbeitsplatz und die Tätigkeiten im Labor evaluiert.</a:t>
            </a:r>
          </a:p>
          <a:p>
            <a:pPr marL="0" indent="0">
              <a:buNone/>
            </a:pPr>
            <a:r>
              <a:rPr lang="de-DE" sz="1700" dirty="0" smtClean="0"/>
              <a:t>Alle </a:t>
            </a:r>
            <a:r>
              <a:rPr lang="de-DE" sz="1700" dirty="0"/>
              <a:t>Tätigkeiten, die ein erhebliches Risiko für die werdende Mutter und das zu erwartende Kind bedeuten, sind verboten. Die werdende Mutter  muss sofort von allen Tätigkeiten, die ein hohes Risiko darstellen, freigestellt werden. Falls möglich kann ihr ein anderer </a:t>
            </a:r>
            <a:r>
              <a:rPr lang="de-DE" sz="1700" dirty="0" smtClean="0"/>
              <a:t>Arbeitsplatz/Tätigkeit </a:t>
            </a:r>
            <a:r>
              <a:rPr lang="de-DE" sz="1700" dirty="0"/>
              <a:t>zugewiesen werden.</a:t>
            </a:r>
          </a:p>
        </p:txBody>
      </p:sp>
    </p:spTree>
    <p:extLst>
      <p:ext uri="{BB962C8B-B14F-4D97-AF65-F5344CB8AC3E}">
        <p14:creationId xmlns:p14="http://schemas.microsoft.com/office/powerpoint/2010/main" val="2930307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Lagerung gefährlicher Arbeitsstoffe 1</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42</a:t>
            </a:fld>
            <a:endParaRPr lang="de-DE"/>
          </a:p>
        </p:txBody>
      </p:sp>
      <p:sp>
        <p:nvSpPr>
          <p:cNvPr id="7171" name="Inhaltsplatzhalter 2"/>
          <p:cNvSpPr>
            <a:spLocks noGrp="1"/>
          </p:cNvSpPr>
          <p:nvPr>
            <p:ph sz="quarter" idx="13"/>
          </p:nvPr>
        </p:nvSpPr>
        <p:spPr>
          <a:xfrm>
            <a:off x="593165" y="1398343"/>
            <a:ext cx="7912100" cy="4967288"/>
          </a:xfrm>
        </p:spPr>
        <p:txBody>
          <a:bodyPr>
            <a:normAutofit/>
          </a:bodyPr>
          <a:lstStyle/>
          <a:p>
            <a:pPr marL="0" indent="0">
              <a:buNone/>
            </a:pPr>
            <a:r>
              <a:rPr lang="de-DE" sz="1800" b="1" dirty="0"/>
              <a:t>Zusammenlagerung/alte* und neue </a:t>
            </a:r>
            <a:r>
              <a:rPr lang="de-DE" sz="1800" b="1" dirty="0" smtClean="0"/>
              <a:t>Kennzeichnung:</a:t>
            </a:r>
          </a:p>
          <a:p>
            <a:pPr marL="0" indent="0">
              <a:buNone/>
            </a:pPr>
            <a:endParaRPr lang="de-DE" sz="1800" b="1" dirty="0"/>
          </a:p>
        </p:txBody>
      </p:sp>
      <p:pic>
        <p:nvPicPr>
          <p:cNvPr id="6" name="Grafik 5"/>
          <p:cNvPicPr>
            <a:picLocks noChangeAspect="1"/>
          </p:cNvPicPr>
          <p:nvPr/>
        </p:nvPicPr>
        <p:blipFill>
          <a:blip r:embed="rId2"/>
          <a:stretch>
            <a:fillRect/>
          </a:stretch>
        </p:blipFill>
        <p:spPr>
          <a:xfrm>
            <a:off x="628650" y="1839630"/>
            <a:ext cx="6492803" cy="4444369"/>
          </a:xfrm>
          <a:prstGeom prst="rect">
            <a:avLst/>
          </a:prstGeom>
        </p:spPr>
      </p:pic>
      <p:sp>
        <p:nvSpPr>
          <p:cNvPr id="7" name="Rechteck 6"/>
          <p:cNvSpPr/>
          <p:nvPr/>
        </p:nvSpPr>
        <p:spPr>
          <a:xfrm>
            <a:off x="7297271" y="1839630"/>
            <a:ext cx="1581553" cy="2062103"/>
          </a:xfrm>
          <a:prstGeom prst="rect">
            <a:avLst/>
          </a:prstGeom>
        </p:spPr>
        <p:txBody>
          <a:bodyPr wrap="square">
            <a:spAutoFit/>
          </a:bodyPr>
          <a:lstStyle/>
          <a:p>
            <a:r>
              <a:rPr lang="de-DE" sz="1600" dirty="0"/>
              <a:t>Englische Bezeichnung:</a:t>
            </a:r>
          </a:p>
          <a:p>
            <a:endParaRPr lang="de-DE" sz="1600" dirty="0" smtClean="0"/>
          </a:p>
          <a:p>
            <a:r>
              <a:rPr lang="de-DE" sz="1600" dirty="0" smtClean="0"/>
              <a:t>Gefahr </a:t>
            </a:r>
            <a:r>
              <a:rPr lang="de-DE" sz="1600" dirty="0"/>
              <a:t>= </a:t>
            </a:r>
            <a:r>
              <a:rPr lang="de-DE" sz="1600" dirty="0" err="1"/>
              <a:t>Danger</a:t>
            </a:r>
            <a:endParaRPr lang="de-DE" sz="1600" dirty="0"/>
          </a:p>
          <a:p>
            <a:endParaRPr lang="de-DE" sz="1600" dirty="0" smtClean="0"/>
          </a:p>
          <a:p>
            <a:r>
              <a:rPr lang="de-DE" sz="1600" dirty="0" smtClean="0"/>
              <a:t>Achtung </a:t>
            </a:r>
            <a:r>
              <a:rPr lang="de-DE" sz="1600" dirty="0"/>
              <a:t>= </a:t>
            </a:r>
            <a:r>
              <a:rPr lang="de-DE" sz="1600" dirty="0" err="1"/>
              <a:t>Warning</a:t>
            </a:r>
            <a:endParaRPr lang="de-DE" sz="1600" dirty="0"/>
          </a:p>
        </p:txBody>
      </p:sp>
      <p:sp>
        <p:nvSpPr>
          <p:cNvPr id="8" name="Rechteck 7"/>
          <p:cNvSpPr/>
          <p:nvPr/>
        </p:nvSpPr>
        <p:spPr>
          <a:xfrm>
            <a:off x="7109740" y="5811633"/>
            <a:ext cx="1879041" cy="338554"/>
          </a:xfrm>
          <a:prstGeom prst="rect">
            <a:avLst/>
          </a:prstGeom>
        </p:spPr>
        <p:txBody>
          <a:bodyPr wrap="none">
            <a:spAutoFit/>
          </a:bodyPr>
          <a:lstStyle/>
          <a:p>
            <a:r>
              <a:rPr lang="de-DE" sz="1600" dirty="0"/>
              <a:t>* bis 31.12.2015</a:t>
            </a:r>
          </a:p>
        </p:txBody>
      </p:sp>
    </p:spTree>
    <p:extLst>
      <p:ext uri="{BB962C8B-B14F-4D97-AF65-F5344CB8AC3E}">
        <p14:creationId xmlns:p14="http://schemas.microsoft.com/office/powerpoint/2010/main" val="34801539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Lagerung gefährlicher Arbeitsstoffe </a:t>
            </a:r>
            <a:r>
              <a:rPr lang="de-AT" dirty="0" smtClean="0"/>
              <a:t>2</a:t>
            </a:r>
            <a:endParaRPr lang="de-AT"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43</a:t>
            </a:fld>
            <a:endParaRPr lang="de-DE"/>
          </a:p>
        </p:txBody>
      </p:sp>
      <p:sp>
        <p:nvSpPr>
          <p:cNvPr id="7171" name="Inhaltsplatzhalter 2"/>
          <p:cNvSpPr>
            <a:spLocks noGrp="1"/>
          </p:cNvSpPr>
          <p:nvPr>
            <p:ph sz="quarter" idx="13"/>
          </p:nvPr>
        </p:nvSpPr>
        <p:spPr>
          <a:xfrm>
            <a:off x="593165" y="1398343"/>
            <a:ext cx="7912100" cy="4967288"/>
          </a:xfrm>
        </p:spPr>
        <p:txBody>
          <a:bodyPr>
            <a:normAutofit/>
          </a:bodyPr>
          <a:lstStyle/>
          <a:p>
            <a:pPr marL="0" indent="0">
              <a:buNone/>
            </a:pPr>
            <a:r>
              <a:rPr lang="de-DE" sz="1800" b="1" dirty="0"/>
              <a:t>Zusammenlagerung neue Kennzeichnung</a:t>
            </a:r>
          </a:p>
          <a:p>
            <a:pPr marL="0" indent="0">
              <a:buNone/>
            </a:pPr>
            <a:endParaRPr lang="de-DE" sz="1800" b="1" dirty="0"/>
          </a:p>
        </p:txBody>
      </p:sp>
      <p:pic>
        <p:nvPicPr>
          <p:cNvPr id="9" name="Grafik 8"/>
          <p:cNvPicPr>
            <a:picLocks noChangeAspect="1"/>
          </p:cNvPicPr>
          <p:nvPr/>
        </p:nvPicPr>
        <p:blipFill>
          <a:blip r:embed="rId2"/>
          <a:stretch>
            <a:fillRect/>
          </a:stretch>
        </p:blipFill>
        <p:spPr>
          <a:xfrm>
            <a:off x="628650" y="1847629"/>
            <a:ext cx="6120914" cy="3956647"/>
          </a:xfrm>
          <a:prstGeom prst="rect">
            <a:avLst/>
          </a:prstGeom>
        </p:spPr>
      </p:pic>
      <p:sp>
        <p:nvSpPr>
          <p:cNvPr id="10" name="Rechteck 9"/>
          <p:cNvSpPr/>
          <p:nvPr/>
        </p:nvSpPr>
        <p:spPr>
          <a:xfrm>
            <a:off x="6858000" y="2024263"/>
            <a:ext cx="2286000" cy="954107"/>
          </a:xfrm>
          <a:prstGeom prst="rect">
            <a:avLst/>
          </a:prstGeom>
        </p:spPr>
        <p:txBody>
          <a:bodyPr wrap="square">
            <a:spAutoFit/>
          </a:bodyPr>
          <a:lstStyle/>
          <a:p>
            <a:r>
              <a:rPr lang="de-DE" sz="1400" dirty="0"/>
              <a:t>Englische Bezeichnung</a:t>
            </a:r>
            <a:r>
              <a:rPr lang="de-DE" sz="1400" dirty="0" smtClean="0"/>
              <a:t>:</a:t>
            </a:r>
          </a:p>
          <a:p>
            <a:endParaRPr lang="de-DE" sz="1400" dirty="0"/>
          </a:p>
          <a:p>
            <a:r>
              <a:rPr lang="de-DE" sz="1400" dirty="0"/>
              <a:t>Gefahr = </a:t>
            </a:r>
            <a:r>
              <a:rPr lang="de-DE" sz="1400" dirty="0" err="1"/>
              <a:t>Danger</a:t>
            </a:r>
            <a:endParaRPr lang="de-DE" sz="1400" dirty="0"/>
          </a:p>
          <a:p>
            <a:r>
              <a:rPr lang="de-DE" sz="1400" dirty="0"/>
              <a:t>Achtung = </a:t>
            </a:r>
            <a:r>
              <a:rPr lang="de-DE" sz="1400" dirty="0" err="1"/>
              <a:t>Warning</a:t>
            </a:r>
            <a:endParaRPr lang="de-DE" sz="1400" dirty="0"/>
          </a:p>
        </p:txBody>
      </p:sp>
      <p:sp>
        <p:nvSpPr>
          <p:cNvPr id="11" name="Rechteck 10"/>
          <p:cNvSpPr/>
          <p:nvPr/>
        </p:nvSpPr>
        <p:spPr>
          <a:xfrm>
            <a:off x="6891514" y="3162699"/>
            <a:ext cx="1855694" cy="3139321"/>
          </a:xfrm>
          <a:prstGeom prst="rect">
            <a:avLst/>
          </a:prstGeom>
        </p:spPr>
        <p:txBody>
          <a:bodyPr wrap="square">
            <a:spAutoFit/>
          </a:bodyPr>
          <a:lstStyle/>
          <a:p>
            <a:pPr algn="ctr"/>
            <a:r>
              <a:rPr lang="de-DE" dirty="0" smtClean="0"/>
              <a:t>+  </a:t>
            </a:r>
            <a:endParaRPr lang="de-DE" dirty="0"/>
          </a:p>
          <a:p>
            <a:r>
              <a:rPr lang="de-DE" sz="1200" dirty="0"/>
              <a:t>Zusammenlagerung</a:t>
            </a:r>
          </a:p>
          <a:p>
            <a:r>
              <a:rPr lang="de-DE" sz="1200" b="1" dirty="0">
                <a:solidFill>
                  <a:srgbClr val="00B050"/>
                </a:solidFill>
              </a:rPr>
              <a:t> erlaubt</a:t>
            </a:r>
          </a:p>
          <a:p>
            <a:pPr algn="ctr"/>
            <a:r>
              <a:rPr lang="de-DE" b="1" dirty="0"/>
              <a:t>-</a:t>
            </a:r>
          </a:p>
          <a:p>
            <a:r>
              <a:rPr lang="de-DE" sz="1200" dirty="0"/>
              <a:t>Zusammenlagerung</a:t>
            </a:r>
          </a:p>
          <a:p>
            <a:r>
              <a:rPr lang="de-DE" sz="1200" b="1" dirty="0">
                <a:solidFill>
                  <a:srgbClr val="FF0000"/>
                </a:solidFill>
              </a:rPr>
              <a:t> verboten</a:t>
            </a:r>
          </a:p>
          <a:p>
            <a:endParaRPr lang="de-DE" sz="1200" dirty="0"/>
          </a:p>
          <a:p>
            <a:pPr algn="ctr"/>
            <a:r>
              <a:rPr lang="de-DE" dirty="0"/>
              <a:t>O  </a:t>
            </a:r>
          </a:p>
          <a:p>
            <a:r>
              <a:rPr lang="de-DE" sz="1200" dirty="0"/>
              <a:t>Zusammenlagerung </a:t>
            </a:r>
          </a:p>
          <a:p>
            <a:r>
              <a:rPr lang="de-DE" sz="1200" b="1" dirty="0">
                <a:solidFill>
                  <a:srgbClr val="FFFF00"/>
                </a:solidFill>
              </a:rPr>
              <a:t>erlaubt </a:t>
            </a:r>
            <a:r>
              <a:rPr lang="de-DE" sz="1200" dirty="0"/>
              <a:t> </a:t>
            </a:r>
          </a:p>
          <a:p>
            <a:r>
              <a:rPr lang="de-DE" sz="1200" dirty="0"/>
              <a:t>(bei speziellen </a:t>
            </a:r>
            <a:endParaRPr lang="de-DE" sz="1200" dirty="0" smtClean="0"/>
          </a:p>
          <a:p>
            <a:r>
              <a:rPr lang="de-DE" sz="1200" dirty="0" smtClean="0"/>
              <a:t>Vorkehrungen</a:t>
            </a:r>
            <a:r>
              <a:rPr lang="de-DE" sz="1200" dirty="0"/>
              <a:t>; siehe Sicherheitsdatenblatt)</a:t>
            </a:r>
          </a:p>
          <a:p>
            <a:endParaRPr lang="de-DE" sz="1200" dirty="0"/>
          </a:p>
          <a:p>
            <a:endParaRPr lang="de-DE" sz="1200" dirty="0"/>
          </a:p>
        </p:txBody>
      </p:sp>
    </p:spTree>
    <p:extLst>
      <p:ext uri="{BB962C8B-B14F-4D97-AF65-F5344CB8AC3E}">
        <p14:creationId xmlns:p14="http://schemas.microsoft.com/office/powerpoint/2010/main" val="4037389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5450923" y="3823692"/>
            <a:ext cx="3603048" cy="2371550"/>
          </a:xfrm>
          <a:prstGeom prst="rect">
            <a:avLst/>
          </a:prstGeom>
        </p:spPr>
      </p:pic>
      <p:sp>
        <p:nvSpPr>
          <p:cNvPr id="2" name="Titel 1"/>
          <p:cNvSpPr>
            <a:spLocks noGrp="1"/>
          </p:cNvSpPr>
          <p:nvPr>
            <p:ph type="title"/>
          </p:nvPr>
        </p:nvSpPr>
        <p:spPr/>
        <p:txBody>
          <a:bodyPr/>
          <a:lstStyle/>
          <a:p>
            <a:r>
              <a:rPr lang="de-AT" dirty="0" smtClean="0"/>
              <a:t>Lagerung gefährlicher Arbeitsstoffe 3</a:t>
            </a:r>
            <a:endParaRPr lang="de-AT"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44</a:t>
            </a:fld>
            <a:endParaRPr lang="de-DE"/>
          </a:p>
        </p:txBody>
      </p:sp>
      <p:sp>
        <p:nvSpPr>
          <p:cNvPr id="7171" name="Inhaltsplatzhalter 2"/>
          <p:cNvSpPr>
            <a:spLocks noGrp="1"/>
          </p:cNvSpPr>
          <p:nvPr>
            <p:ph sz="quarter" idx="13"/>
          </p:nvPr>
        </p:nvSpPr>
        <p:spPr/>
        <p:txBody>
          <a:bodyPr>
            <a:normAutofit/>
          </a:bodyPr>
          <a:lstStyle/>
          <a:p>
            <a:r>
              <a:rPr lang="de-DE" sz="1800" dirty="0"/>
              <a:t>Kennzeichnung der </a:t>
            </a:r>
            <a:r>
              <a:rPr lang="de-DE" sz="1800" dirty="0" smtClean="0"/>
              <a:t>Lagerbereiche.</a:t>
            </a:r>
            <a:endParaRPr lang="de-DE" sz="1800" dirty="0"/>
          </a:p>
          <a:p>
            <a:r>
              <a:rPr lang="de-DE" sz="1800" dirty="0"/>
              <a:t>Maximale Lagermenge </a:t>
            </a:r>
            <a:r>
              <a:rPr lang="de-DE" sz="1800" dirty="0" smtClean="0"/>
              <a:t>beachten.</a:t>
            </a:r>
            <a:endParaRPr lang="de-DE" sz="1800" dirty="0"/>
          </a:p>
          <a:p>
            <a:r>
              <a:rPr lang="de-DE" sz="1800" dirty="0"/>
              <a:t>Zutritts- bzw. </a:t>
            </a:r>
            <a:r>
              <a:rPr lang="de-DE" sz="1800" dirty="0" smtClean="0"/>
              <a:t>Zugriffsbeschränkungen.</a:t>
            </a:r>
            <a:endParaRPr lang="de-DE" sz="1800" dirty="0"/>
          </a:p>
          <a:p>
            <a:r>
              <a:rPr lang="de-DE" sz="1800" dirty="0"/>
              <a:t>Ausreichende Belüftung der </a:t>
            </a:r>
            <a:r>
              <a:rPr lang="de-DE" sz="1800" dirty="0" smtClean="0"/>
              <a:t>Lagerbereiche.</a:t>
            </a:r>
            <a:endParaRPr lang="de-DE" sz="1800" dirty="0"/>
          </a:p>
          <a:p>
            <a:r>
              <a:rPr lang="de-DE" sz="1800" dirty="0"/>
              <a:t>Keine Lebensmittelgebinde zum Umfüllen gefährlicher Stoffe </a:t>
            </a:r>
            <a:r>
              <a:rPr lang="de-DE" sz="1800" dirty="0" smtClean="0"/>
              <a:t>verwenden.</a:t>
            </a:r>
            <a:endParaRPr lang="de-DE" sz="1800" dirty="0"/>
          </a:p>
          <a:p>
            <a:r>
              <a:rPr lang="de-DE" sz="1800" dirty="0"/>
              <a:t>Schutz vor Erwärmung und starkem </a:t>
            </a:r>
            <a:r>
              <a:rPr lang="de-DE" sz="1800" dirty="0" smtClean="0"/>
              <a:t>Frost.</a:t>
            </a:r>
            <a:endParaRPr lang="de-DE" sz="1800" dirty="0"/>
          </a:p>
          <a:p>
            <a:r>
              <a:rPr lang="de-DE" sz="1800" dirty="0"/>
              <a:t>Notfallpläne </a:t>
            </a:r>
            <a:r>
              <a:rPr lang="de-DE" sz="1800" dirty="0" smtClean="0"/>
              <a:t>bereithalten.</a:t>
            </a:r>
            <a:endParaRPr lang="de-DE" sz="1800" dirty="0"/>
          </a:p>
          <a:p>
            <a:pPr marL="0" indent="0">
              <a:buNone/>
            </a:pPr>
            <a:endParaRPr lang="de-DE" sz="1800" b="1" dirty="0"/>
          </a:p>
        </p:txBody>
      </p:sp>
    </p:spTree>
    <p:extLst>
      <p:ext uri="{BB962C8B-B14F-4D97-AF65-F5344CB8AC3E}">
        <p14:creationId xmlns:p14="http://schemas.microsoft.com/office/powerpoint/2010/main" val="256343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Strahlenschutz</a:t>
            </a:r>
            <a:endParaRPr lang="de-AT" dirty="0"/>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45</a:t>
            </a:fld>
            <a:endParaRPr lang="de-DE"/>
          </a:p>
        </p:txBody>
      </p:sp>
    </p:spTree>
    <p:extLst>
      <p:ext uri="{BB962C8B-B14F-4D97-AF65-F5344CB8AC3E}">
        <p14:creationId xmlns:p14="http://schemas.microsoft.com/office/powerpoint/2010/main" val="1254624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Strahlenschutz (Radioaktivität)</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46</a:t>
            </a:fld>
            <a:endParaRPr lang="de-DE"/>
          </a:p>
        </p:txBody>
      </p:sp>
      <p:sp>
        <p:nvSpPr>
          <p:cNvPr id="7171" name="Inhaltsplatzhalter 2"/>
          <p:cNvSpPr>
            <a:spLocks noGrp="1"/>
          </p:cNvSpPr>
          <p:nvPr>
            <p:ph sz="quarter" idx="13"/>
          </p:nvPr>
        </p:nvSpPr>
        <p:spPr/>
        <p:txBody>
          <a:bodyPr>
            <a:normAutofit fontScale="92500" lnSpcReduction="10000"/>
          </a:bodyPr>
          <a:lstStyle/>
          <a:p>
            <a:r>
              <a:rPr lang="de-DE" sz="1700" dirty="0"/>
              <a:t>Das Strahlenwarnzeichen (        ) kennzeichnet Strahlenschutzbereiche und Strahlenquellen.</a:t>
            </a:r>
          </a:p>
          <a:p>
            <a:r>
              <a:rPr lang="de-DE" sz="1700" dirty="0" smtClean="0"/>
              <a:t>Das </a:t>
            </a:r>
            <a:r>
              <a:rPr lang="de-DE" sz="1700" dirty="0"/>
              <a:t>Betreten dieser Räume ist für nicht befugtes Personal  </a:t>
            </a:r>
            <a:r>
              <a:rPr lang="de-DE" sz="1700" dirty="0" smtClean="0"/>
              <a:t>          strengstens verboten. </a:t>
            </a:r>
            <a:endParaRPr lang="de-DE" sz="1700" dirty="0"/>
          </a:p>
          <a:p>
            <a:r>
              <a:rPr lang="de-DE" sz="1700" dirty="0" smtClean="0"/>
              <a:t>Das </a:t>
            </a:r>
            <a:r>
              <a:rPr lang="de-DE" sz="1700" dirty="0"/>
              <a:t>Arbeiten mit radioaktiven Stoffen ist für Mitarbeiter/innen</a:t>
            </a:r>
            <a:br>
              <a:rPr lang="de-DE" sz="1700" dirty="0"/>
            </a:br>
            <a:r>
              <a:rPr lang="de-DE" sz="1700" dirty="0"/>
              <a:t>ohne Unterweisung strengstens verboten.</a:t>
            </a:r>
          </a:p>
          <a:p>
            <a:r>
              <a:rPr lang="de-DE" sz="1700" dirty="0" smtClean="0"/>
              <a:t>Bei </a:t>
            </a:r>
            <a:r>
              <a:rPr lang="de-DE" sz="1700" dirty="0"/>
              <a:t>Verdacht auf unsachgemäße Lagerung, Verwendung oder Entsorgung von Materialien, die als radioaktiv markiert sind, ist sofort ein/e Strahlenschutzbeauftragte/r zu informieren! Materialien nicht berühren und davon fernhalten!</a:t>
            </a:r>
          </a:p>
          <a:p>
            <a:r>
              <a:rPr lang="de-DE" sz="1700" dirty="0" smtClean="0"/>
              <a:t>Um </a:t>
            </a:r>
            <a:r>
              <a:rPr lang="de-DE" sz="1700" dirty="0"/>
              <a:t>eine Berechtigung für das Arbeiten mit radioaktivem Material zu erhalten, ist es zwingend erforderlich, den/die zuständige/n Strahlenschutzbeauftragte/n zu kontaktieren. Diese/r informiert Sie über die dafür erforderlichen Schritte.</a:t>
            </a:r>
          </a:p>
          <a:p>
            <a:pPr marL="0" indent="0">
              <a:buNone/>
            </a:pPr>
            <a:endParaRPr lang="de-DE" sz="1800" dirty="0"/>
          </a:p>
        </p:txBody>
      </p:sp>
      <p:pic>
        <p:nvPicPr>
          <p:cNvPr id="7" name="Grafik 6"/>
          <p:cNvPicPr>
            <a:picLocks noChangeAspect="1"/>
          </p:cNvPicPr>
          <p:nvPr/>
        </p:nvPicPr>
        <p:blipFill>
          <a:blip r:embed="rId2"/>
          <a:stretch>
            <a:fillRect/>
          </a:stretch>
        </p:blipFill>
        <p:spPr>
          <a:xfrm>
            <a:off x="3497829" y="1284531"/>
            <a:ext cx="445047" cy="390178"/>
          </a:xfrm>
          <a:prstGeom prst="rect">
            <a:avLst/>
          </a:prstGeom>
        </p:spPr>
      </p:pic>
      <p:pic>
        <p:nvPicPr>
          <p:cNvPr id="8" name="Grafik 7"/>
          <p:cNvPicPr>
            <a:picLocks noChangeAspect="1"/>
          </p:cNvPicPr>
          <p:nvPr/>
        </p:nvPicPr>
        <p:blipFill>
          <a:blip r:embed="rId3"/>
          <a:stretch>
            <a:fillRect/>
          </a:stretch>
        </p:blipFill>
        <p:spPr>
          <a:xfrm>
            <a:off x="7230891" y="1937882"/>
            <a:ext cx="1481456" cy="1298561"/>
          </a:xfrm>
          <a:prstGeom prst="rect">
            <a:avLst/>
          </a:prstGeom>
        </p:spPr>
      </p:pic>
    </p:spTree>
    <p:extLst>
      <p:ext uri="{BB962C8B-B14F-4D97-AF65-F5344CB8AC3E}">
        <p14:creationId xmlns:p14="http://schemas.microsoft.com/office/powerpoint/2010/main" val="788523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Laser</a:t>
            </a:r>
            <a:endParaRPr lang="de-AT" dirty="0"/>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47</a:t>
            </a:fld>
            <a:endParaRPr lang="de-DE"/>
          </a:p>
        </p:txBody>
      </p:sp>
    </p:spTree>
    <p:extLst>
      <p:ext uri="{BB962C8B-B14F-4D97-AF65-F5344CB8AC3E}">
        <p14:creationId xmlns:p14="http://schemas.microsoft.com/office/powerpoint/2010/main" val="3174101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Laserschutz</a:t>
            </a:r>
            <a:endParaRPr lang="de-AT"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48</a:t>
            </a:fld>
            <a:endParaRPr lang="de-DE"/>
          </a:p>
        </p:txBody>
      </p:sp>
      <p:sp>
        <p:nvSpPr>
          <p:cNvPr id="7171" name="Inhaltsplatzhalter 2"/>
          <p:cNvSpPr>
            <a:spLocks noGrp="1"/>
          </p:cNvSpPr>
          <p:nvPr>
            <p:ph sz="quarter" idx="13"/>
          </p:nvPr>
        </p:nvSpPr>
        <p:spPr/>
        <p:txBody>
          <a:bodyPr>
            <a:noAutofit/>
          </a:bodyPr>
          <a:lstStyle/>
          <a:p>
            <a:r>
              <a:rPr lang="de-DE" sz="1800" dirty="0"/>
              <a:t>Das Laserstrahlwarnzeichen (         ) kennzeichnet Bereiche potentiell gefährdender Laser- und Starklichtquellen. </a:t>
            </a:r>
          </a:p>
          <a:p>
            <a:r>
              <a:rPr lang="de-DE" sz="1800" dirty="0" smtClean="0"/>
              <a:t>Das </a:t>
            </a:r>
            <a:r>
              <a:rPr lang="de-DE" sz="1800" dirty="0"/>
              <a:t>Betreten dieser Räume ist für nicht befugtes Personal strengstens </a:t>
            </a:r>
            <a:r>
              <a:rPr lang="de-DE" sz="1800" dirty="0" smtClean="0"/>
              <a:t>verboten.</a:t>
            </a:r>
            <a:endParaRPr lang="de-DE" sz="1800" dirty="0"/>
          </a:p>
          <a:p>
            <a:r>
              <a:rPr lang="de-DE" sz="1800" dirty="0" smtClean="0"/>
              <a:t>Aktive </a:t>
            </a:r>
            <a:r>
              <a:rPr lang="de-DE" sz="1800" dirty="0"/>
              <a:t>Lasergefährdung wird zusätzlich durch das Aufleuchten des außen angebrachten Warnlichtes angezeigt. </a:t>
            </a:r>
          </a:p>
          <a:p>
            <a:r>
              <a:rPr lang="de-DE" sz="1800" dirty="0" smtClean="0"/>
              <a:t>Das </a:t>
            </a:r>
            <a:r>
              <a:rPr lang="de-DE" sz="1800" dirty="0"/>
              <a:t>Betreten des Raumes ist bei Aufleuchten des Warnlichtes nur für speziell geschultes Personal erlaubt.</a:t>
            </a:r>
          </a:p>
          <a:p>
            <a:r>
              <a:rPr lang="de-DE" sz="1800" dirty="0" smtClean="0"/>
              <a:t>Sämtliche </a:t>
            </a:r>
            <a:r>
              <a:rPr lang="de-DE" sz="1800" dirty="0"/>
              <a:t>am Gerät angebrachten Sicherheitshinweise sind zu beachten</a:t>
            </a:r>
          </a:p>
        </p:txBody>
      </p:sp>
      <p:pic>
        <p:nvPicPr>
          <p:cNvPr id="6" name="Grafik 5"/>
          <p:cNvPicPr>
            <a:picLocks noChangeAspect="1"/>
          </p:cNvPicPr>
          <p:nvPr/>
        </p:nvPicPr>
        <p:blipFill>
          <a:blip r:embed="rId2"/>
          <a:stretch>
            <a:fillRect/>
          </a:stretch>
        </p:blipFill>
        <p:spPr>
          <a:xfrm>
            <a:off x="4175558" y="1284531"/>
            <a:ext cx="506012" cy="451143"/>
          </a:xfrm>
          <a:prstGeom prst="rect">
            <a:avLst/>
          </a:prstGeom>
        </p:spPr>
      </p:pic>
      <p:pic>
        <p:nvPicPr>
          <p:cNvPr id="9" name="Grafik 8"/>
          <p:cNvPicPr>
            <a:picLocks noChangeAspect="1"/>
          </p:cNvPicPr>
          <p:nvPr/>
        </p:nvPicPr>
        <p:blipFill>
          <a:blip r:embed="rId3"/>
          <a:stretch>
            <a:fillRect/>
          </a:stretch>
        </p:blipFill>
        <p:spPr>
          <a:xfrm>
            <a:off x="7262786" y="1786614"/>
            <a:ext cx="1377815" cy="1219306"/>
          </a:xfrm>
          <a:prstGeom prst="rect">
            <a:avLst/>
          </a:prstGeom>
        </p:spPr>
      </p:pic>
    </p:spTree>
    <p:extLst>
      <p:ext uri="{BB962C8B-B14F-4D97-AF65-F5344CB8AC3E}">
        <p14:creationId xmlns:p14="http://schemas.microsoft.com/office/powerpoint/2010/main" val="4230507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Tierhaltung</a:t>
            </a:r>
            <a:endParaRPr lang="de-AT" dirty="0"/>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49</a:t>
            </a:fld>
            <a:endParaRPr lang="de-DE"/>
          </a:p>
        </p:txBody>
      </p:sp>
    </p:spTree>
    <p:extLst>
      <p:ext uri="{BB962C8B-B14F-4D97-AF65-F5344CB8AC3E}">
        <p14:creationId xmlns:p14="http://schemas.microsoft.com/office/powerpoint/2010/main" val="2752753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Verhalten im Alarmierungsfall</a:t>
            </a:r>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5</a:t>
            </a:fld>
            <a:endParaRPr lang="de-DE"/>
          </a:p>
        </p:txBody>
      </p:sp>
    </p:spTree>
    <p:extLst>
      <p:ext uri="{BB962C8B-B14F-4D97-AF65-F5344CB8AC3E}">
        <p14:creationId xmlns:p14="http://schemas.microsoft.com/office/powerpoint/2010/main" val="806175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Tierhaltung</a:t>
            </a:r>
            <a:endParaRPr lang="de-AT"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50</a:t>
            </a:fld>
            <a:endParaRPr lang="de-DE"/>
          </a:p>
        </p:txBody>
      </p:sp>
      <p:sp>
        <p:nvSpPr>
          <p:cNvPr id="7171" name="Inhaltsplatzhalter 2"/>
          <p:cNvSpPr>
            <a:spLocks noGrp="1"/>
          </p:cNvSpPr>
          <p:nvPr>
            <p:ph sz="quarter" idx="13"/>
          </p:nvPr>
        </p:nvSpPr>
        <p:spPr/>
        <p:txBody>
          <a:bodyPr>
            <a:noAutofit/>
          </a:bodyPr>
          <a:lstStyle/>
          <a:p>
            <a:pPr marL="0" indent="0">
              <a:buNone/>
            </a:pPr>
            <a:r>
              <a:rPr lang="de-DE" sz="1600" b="1" dirty="0" smtClean="0"/>
              <a:t>Zum </a:t>
            </a:r>
            <a:r>
              <a:rPr lang="de-DE" sz="1600" b="1" dirty="0"/>
              <a:t>Schutz der Tiere und zur Qualitätssicherung der Experimente sind bei Betreten von Tierhaltungen bestimmte Verhaltensregeln zu beachten</a:t>
            </a:r>
            <a:r>
              <a:rPr lang="de-DE" sz="1600" b="1" dirty="0" smtClean="0"/>
              <a:t>:</a:t>
            </a:r>
          </a:p>
          <a:p>
            <a:r>
              <a:rPr lang="de-DE" sz="1400" dirty="0" smtClean="0"/>
              <a:t>Die </a:t>
            </a:r>
            <a:r>
              <a:rPr lang="de-DE" sz="1400" dirty="0"/>
              <a:t>Bereiche der Tierhaltungen sind mit elektronischen Zutrittskontrollen gesichert.</a:t>
            </a:r>
          </a:p>
          <a:p>
            <a:r>
              <a:rPr lang="de-DE" sz="1400" dirty="0"/>
              <a:t>Beim Betreten der reinen Bereiche sind in den Garderoben aus hygienischen Gründen die Straßenkleidung und insb. die Straßenschuhe auszuziehen und bereitgestellte Arbeitskleidung anzuziehen, inkl. Händewaschen und desinfizieren.</a:t>
            </a:r>
          </a:p>
          <a:p>
            <a:r>
              <a:rPr lang="de-DE" sz="1400" dirty="0"/>
              <a:t>Es gibt unterschiedliche Benutzerausweise für Personal der Tierhaltung, unterwiesene Nutzer/innen, Gäste sowie Servicepersonal von Fremdfirmen.</a:t>
            </a:r>
          </a:p>
          <a:p>
            <a:r>
              <a:rPr lang="de-DE" sz="1400" dirty="0"/>
              <a:t>Das Betreten der Tierhaltungen ist ausschließlich unterwiesenen Personen mit Benutzer/innenausweis erlaubt.</a:t>
            </a:r>
          </a:p>
          <a:p>
            <a:r>
              <a:rPr lang="de-DE" sz="1400" dirty="0"/>
              <a:t>Gästen und Servicepersonal von Fremdfirmen etc. (jeweils mit Benutzer/innenausweis) ist der Zutritt und der Aufenthalt nur in Begleitung vom Personal der Tierhaltung bzw. von eingeschulten Nutzer/innen gestattet.</a:t>
            </a:r>
          </a:p>
        </p:txBody>
      </p:sp>
      <p:pic>
        <p:nvPicPr>
          <p:cNvPr id="7" name="Grafik 6"/>
          <p:cNvPicPr>
            <a:picLocks noChangeAspect="1"/>
          </p:cNvPicPr>
          <p:nvPr/>
        </p:nvPicPr>
        <p:blipFill>
          <a:blip r:embed="rId2"/>
          <a:stretch>
            <a:fillRect/>
          </a:stretch>
        </p:blipFill>
        <p:spPr>
          <a:xfrm>
            <a:off x="6478715" y="5432367"/>
            <a:ext cx="1655994" cy="1117094"/>
          </a:xfrm>
          <a:prstGeom prst="rect">
            <a:avLst/>
          </a:prstGeom>
        </p:spPr>
      </p:pic>
    </p:spTree>
    <p:extLst>
      <p:ext uri="{BB962C8B-B14F-4D97-AF65-F5344CB8AC3E}">
        <p14:creationId xmlns:p14="http://schemas.microsoft.com/office/powerpoint/2010/main" val="853471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Wichtige Notrufnummern</a:t>
            </a:r>
            <a:endParaRPr lang="de-AT" dirty="0"/>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51</a:t>
            </a:fld>
            <a:endParaRPr lang="de-DE"/>
          </a:p>
        </p:txBody>
      </p:sp>
    </p:spTree>
    <p:extLst>
      <p:ext uri="{BB962C8B-B14F-4D97-AF65-F5344CB8AC3E}">
        <p14:creationId xmlns:p14="http://schemas.microsoft.com/office/powerpoint/2010/main" val="1017940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Wichtige Notrufnummern</a:t>
            </a:r>
            <a:endParaRPr lang="de-AT"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52</a:t>
            </a:fld>
            <a:endParaRPr lang="de-DE"/>
          </a:p>
        </p:txBody>
      </p:sp>
      <p:sp>
        <p:nvSpPr>
          <p:cNvPr id="7171" name="Inhaltsplatzhalter 2"/>
          <p:cNvSpPr>
            <a:spLocks noGrp="1"/>
          </p:cNvSpPr>
          <p:nvPr>
            <p:ph sz="quarter" idx="13"/>
          </p:nvPr>
        </p:nvSpPr>
        <p:spPr>
          <a:xfrm>
            <a:off x="663635" y="1013633"/>
            <a:ext cx="3951498" cy="4967288"/>
          </a:xfrm>
        </p:spPr>
        <p:txBody>
          <a:bodyPr>
            <a:noAutofit/>
          </a:bodyPr>
          <a:lstStyle/>
          <a:p>
            <a:pPr marL="0" indent="0">
              <a:buNone/>
            </a:pPr>
            <a:r>
              <a:rPr lang="de-DE" sz="1600" dirty="0" smtClean="0"/>
              <a:t>Feuerwehr</a:t>
            </a:r>
            <a:br>
              <a:rPr lang="de-DE" sz="1600" dirty="0" smtClean="0"/>
            </a:br>
            <a:r>
              <a:rPr lang="de-DE" sz="1600" dirty="0" smtClean="0">
                <a:solidFill>
                  <a:srgbClr val="FF0000"/>
                </a:solidFill>
              </a:rPr>
              <a:t>122</a:t>
            </a:r>
          </a:p>
          <a:p>
            <a:pPr marL="0" indent="0">
              <a:buNone/>
            </a:pPr>
            <a:r>
              <a:rPr lang="de-DE" sz="1600" dirty="0" smtClean="0"/>
              <a:t>Polizei</a:t>
            </a:r>
            <a:br>
              <a:rPr lang="de-DE" sz="1600" dirty="0" smtClean="0"/>
            </a:br>
            <a:r>
              <a:rPr lang="de-DE" sz="1600" dirty="0" smtClean="0">
                <a:solidFill>
                  <a:srgbClr val="FF0000"/>
                </a:solidFill>
              </a:rPr>
              <a:t>133</a:t>
            </a:r>
            <a:endParaRPr lang="de-DE" sz="1600" dirty="0">
              <a:solidFill>
                <a:srgbClr val="FF0000"/>
              </a:solidFill>
            </a:endParaRPr>
          </a:p>
          <a:p>
            <a:pPr marL="0" indent="0">
              <a:buNone/>
            </a:pPr>
            <a:r>
              <a:rPr lang="de-DE" sz="1600" dirty="0" smtClean="0"/>
              <a:t>Rettung</a:t>
            </a:r>
            <a:r>
              <a:rPr lang="de-DE" sz="1600" dirty="0"/>
              <a:t/>
            </a:r>
            <a:br>
              <a:rPr lang="de-DE" sz="1600" dirty="0"/>
            </a:br>
            <a:r>
              <a:rPr lang="de-DE" sz="1600" dirty="0" smtClean="0">
                <a:solidFill>
                  <a:srgbClr val="FF0000"/>
                </a:solidFill>
              </a:rPr>
              <a:t>144</a:t>
            </a:r>
            <a:endParaRPr lang="de-DE" sz="1600" dirty="0">
              <a:solidFill>
                <a:srgbClr val="FF0000"/>
              </a:solidFill>
            </a:endParaRPr>
          </a:p>
          <a:p>
            <a:pPr marL="0" indent="0">
              <a:buNone/>
            </a:pPr>
            <a:r>
              <a:rPr lang="de-DE" sz="1600" dirty="0" smtClean="0"/>
              <a:t>Ärztenotdienst</a:t>
            </a:r>
            <a:r>
              <a:rPr lang="de-DE" sz="1600" dirty="0"/>
              <a:t/>
            </a:r>
            <a:br>
              <a:rPr lang="de-DE" sz="1600" dirty="0"/>
            </a:br>
            <a:r>
              <a:rPr lang="de-DE" sz="1600" dirty="0" smtClean="0">
                <a:solidFill>
                  <a:srgbClr val="FF0000"/>
                </a:solidFill>
              </a:rPr>
              <a:t>141</a:t>
            </a:r>
            <a:endParaRPr lang="de-DE" sz="1600" dirty="0">
              <a:solidFill>
                <a:srgbClr val="FF0000"/>
              </a:solidFill>
            </a:endParaRPr>
          </a:p>
          <a:p>
            <a:pPr marL="0" indent="0">
              <a:buNone/>
            </a:pPr>
            <a:r>
              <a:rPr lang="de-DE" sz="1600" dirty="0" smtClean="0"/>
              <a:t>Gas Notruf</a:t>
            </a:r>
            <a:r>
              <a:rPr lang="de-DE" sz="1600" dirty="0"/>
              <a:t/>
            </a:r>
            <a:br>
              <a:rPr lang="de-DE" sz="1600" dirty="0"/>
            </a:br>
            <a:r>
              <a:rPr lang="de-DE" sz="1600" dirty="0" smtClean="0">
                <a:solidFill>
                  <a:srgbClr val="FF0000"/>
                </a:solidFill>
              </a:rPr>
              <a:t>128</a:t>
            </a:r>
          </a:p>
          <a:p>
            <a:pPr marL="0" indent="0">
              <a:buNone/>
            </a:pPr>
            <a:r>
              <a:rPr lang="de-DE" sz="1600" dirty="0"/>
              <a:t>24h </a:t>
            </a:r>
            <a:r>
              <a:rPr lang="de-DE" sz="1600" dirty="0" smtClean="0"/>
              <a:t>Notfall-Störungsdienst</a:t>
            </a:r>
            <a:br>
              <a:rPr lang="de-DE" sz="1600" dirty="0" smtClean="0"/>
            </a:br>
            <a:r>
              <a:rPr lang="de-DE" sz="1600" dirty="0" smtClean="0">
                <a:solidFill>
                  <a:srgbClr val="FF0000"/>
                </a:solidFill>
              </a:rPr>
              <a:t>40160 20400</a:t>
            </a:r>
          </a:p>
          <a:p>
            <a:pPr marL="0" indent="0">
              <a:buNone/>
            </a:pPr>
            <a:r>
              <a:rPr lang="de-DE" sz="1600" dirty="0" smtClean="0"/>
              <a:t>Vergiftungsinformationszentrale</a:t>
            </a:r>
            <a:br>
              <a:rPr lang="de-DE" sz="1600" dirty="0" smtClean="0"/>
            </a:br>
            <a:r>
              <a:rPr lang="de-DE" sz="1600" dirty="0" smtClean="0">
                <a:solidFill>
                  <a:srgbClr val="FF0000"/>
                </a:solidFill>
              </a:rPr>
              <a:t>406 </a:t>
            </a:r>
            <a:r>
              <a:rPr lang="de-DE" sz="1600" dirty="0">
                <a:solidFill>
                  <a:srgbClr val="FF0000"/>
                </a:solidFill>
              </a:rPr>
              <a:t>43 43</a:t>
            </a:r>
          </a:p>
          <a:p>
            <a:pPr marL="0" indent="0">
              <a:buNone/>
            </a:pPr>
            <a:endParaRPr lang="de-DE" dirty="0"/>
          </a:p>
        </p:txBody>
      </p:sp>
      <p:sp>
        <p:nvSpPr>
          <p:cNvPr id="6" name="Rechteck 5"/>
          <p:cNvSpPr/>
          <p:nvPr/>
        </p:nvSpPr>
        <p:spPr>
          <a:xfrm>
            <a:off x="5296313" y="1078333"/>
            <a:ext cx="2683118" cy="4154984"/>
          </a:xfrm>
          <a:prstGeom prst="rect">
            <a:avLst/>
          </a:prstGeom>
        </p:spPr>
        <p:txBody>
          <a:bodyPr wrap="square">
            <a:spAutoFit/>
          </a:bodyPr>
          <a:lstStyle/>
          <a:p>
            <a:r>
              <a:rPr lang="de-DE" sz="1600" dirty="0" smtClean="0"/>
              <a:t>AKH Notrufe</a:t>
            </a:r>
          </a:p>
          <a:p>
            <a:endParaRPr lang="de-DE" sz="1600" dirty="0" smtClean="0"/>
          </a:p>
          <a:p>
            <a:r>
              <a:rPr lang="de-DE" sz="1600" dirty="0" smtClean="0"/>
              <a:t>Sicherheit</a:t>
            </a:r>
          </a:p>
          <a:p>
            <a:r>
              <a:rPr lang="de-DE" sz="1600" dirty="0" smtClean="0">
                <a:solidFill>
                  <a:srgbClr val="FF0000"/>
                </a:solidFill>
              </a:rPr>
              <a:t>40400 1333</a:t>
            </a:r>
          </a:p>
          <a:p>
            <a:endParaRPr lang="de-DE" sz="1600" dirty="0">
              <a:solidFill>
                <a:srgbClr val="FF0000"/>
              </a:solidFill>
            </a:endParaRPr>
          </a:p>
          <a:p>
            <a:r>
              <a:rPr lang="de-DE" sz="1600" dirty="0" smtClean="0"/>
              <a:t>Betriebsfeuerwehr</a:t>
            </a:r>
          </a:p>
          <a:p>
            <a:r>
              <a:rPr lang="de-DE" sz="1600" dirty="0" smtClean="0">
                <a:solidFill>
                  <a:srgbClr val="FF0000"/>
                </a:solidFill>
              </a:rPr>
              <a:t>40400 1222</a:t>
            </a:r>
            <a:endParaRPr lang="de-DE" sz="1600" dirty="0">
              <a:solidFill>
                <a:srgbClr val="FF0000"/>
              </a:solidFill>
            </a:endParaRPr>
          </a:p>
          <a:p>
            <a:r>
              <a:rPr lang="de-DE" dirty="0"/>
              <a:t>	</a:t>
            </a:r>
            <a:endParaRPr lang="de-DE" dirty="0" smtClean="0"/>
          </a:p>
          <a:p>
            <a:r>
              <a:rPr lang="de-DE" sz="1600" dirty="0" smtClean="0"/>
              <a:t>Med. Notruf</a:t>
            </a:r>
            <a:endParaRPr lang="de-DE" sz="1600" dirty="0"/>
          </a:p>
          <a:p>
            <a:r>
              <a:rPr lang="de-DE" sz="1600" dirty="0" smtClean="0">
                <a:solidFill>
                  <a:srgbClr val="FF0000"/>
                </a:solidFill>
              </a:rPr>
              <a:t>40400 1112</a:t>
            </a:r>
          </a:p>
          <a:p>
            <a:endParaRPr lang="de-DE" sz="1600" dirty="0" smtClean="0">
              <a:solidFill>
                <a:srgbClr val="FF0000"/>
              </a:solidFill>
            </a:endParaRPr>
          </a:p>
          <a:p>
            <a:endParaRPr lang="de-DE" sz="1600" dirty="0">
              <a:solidFill>
                <a:srgbClr val="FF0000"/>
              </a:solidFill>
            </a:endParaRPr>
          </a:p>
          <a:p>
            <a:r>
              <a:rPr lang="de-DE" sz="1600" dirty="0" smtClean="0"/>
              <a:t>Zentrale Störannahme</a:t>
            </a:r>
            <a:endParaRPr lang="de-DE" sz="1600" dirty="0"/>
          </a:p>
          <a:p>
            <a:r>
              <a:rPr lang="de-DE" dirty="0" smtClean="0">
                <a:solidFill>
                  <a:srgbClr val="FF0000"/>
                </a:solidFill>
              </a:rPr>
              <a:t>40400 42200</a:t>
            </a:r>
          </a:p>
          <a:p>
            <a:endParaRPr lang="de-DE" dirty="0"/>
          </a:p>
          <a:p>
            <a:endParaRPr lang="de-DE" dirty="0"/>
          </a:p>
        </p:txBody>
      </p:sp>
    </p:spTree>
    <p:extLst>
      <p:ext uri="{BB962C8B-B14F-4D97-AF65-F5344CB8AC3E}">
        <p14:creationId xmlns:p14="http://schemas.microsoft.com/office/powerpoint/2010/main" val="1077725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887" y="1709739"/>
            <a:ext cx="8206347" cy="2852737"/>
          </a:xfrm>
        </p:spPr>
        <p:txBody>
          <a:bodyPr>
            <a:normAutofit fontScale="90000"/>
          </a:bodyPr>
          <a:lstStyle/>
          <a:p>
            <a:r>
              <a:rPr lang="de-DE" sz="2800" dirty="0"/>
              <a:t>Diese Unterlage entstand unter der Mitarbeit </a:t>
            </a:r>
            <a:r>
              <a:rPr lang="de-DE" sz="2800" dirty="0" smtClean="0"/>
              <a:t/>
            </a:r>
            <a:br>
              <a:rPr lang="de-DE" sz="2800" dirty="0" smtClean="0"/>
            </a:br>
            <a:r>
              <a:rPr lang="de-DE" sz="2800" dirty="0" smtClean="0"/>
              <a:t/>
            </a:r>
            <a:br>
              <a:rPr lang="de-DE" sz="2800" dirty="0" smtClean="0"/>
            </a:br>
            <a:r>
              <a:rPr lang="de-DE" sz="2800" dirty="0" smtClean="0"/>
              <a:t>der Max </a:t>
            </a:r>
            <a:r>
              <a:rPr lang="de-DE" sz="2800" dirty="0"/>
              <a:t>F. Perutz Laboratories</a:t>
            </a:r>
            <a:br>
              <a:rPr lang="de-DE" sz="2800" dirty="0"/>
            </a:br>
            <a:r>
              <a:rPr lang="de-DE" sz="2800" dirty="0" smtClean="0"/>
              <a:t/>
            </a:r>
            <a:br>
              <a:rPr lang="de-DE" sz="2800" dirty="0" smtClean="0"/>
            </a:br>
            <a:r>
              <a:rPr lang="de-DE" sz="2800" dirty="0" smtClean="0"/>
              <a:t>und </a:t>
            </a:r>
            <a:r>
              <a:rPr lang="de-DE" sz="2800" dirty="0"/>
              <a:t>der</a:t>
            </a:r>
            <a:br>
              <a:rPr lang="de-DE" sz="2800" dirty="0"/>
            </a:br>
            <a:r>
              <a:rPr lang="de-DE" sz="2800" dirty="0" smtClean="0"/>
              <a:t/>
            </a:r>
            <a:br>
              <a:rPr lang="de-DE" sz="2800" dirty="0" smtClean="0"/>
            </a:br>
            <a:r>
              <a:rPr lang="de-DE" sz="2800" dirty="0" smtClean="0"/>
              <a:t>Abteilung </a:t>
            </a:r>
            <a:r>
              <a:rPr lang="de-DE" sz="2800" dirty="0"/>
              <a:t>für dezentrale </a:t>
            </a:r>
            <a:r>
              <a:rPr lang="de-DE" sz="2800"/>
              <a:t>Biomedizinische </a:t>
            </a:r>
            <a:r>
              <a:rPr lang="de-DE" sz="2800" smtClean="0"/>
              <a:t>Einrichtungen.</a:t>
            </a:r>
            <a:endParaRPr lang="de-DE" sz="2800" dirty="0"/>
          </a:p>
        </p:txBody>
      </p:sp>
      <p:sp>
        <p:nvSpPr>
          <p:cNvPr id="4" name="Datumsplatzhalter 3"/>
          <p:cNvSpPr>
            <a:spLocks noGrp="1"/>
          </p:cNvSpPr>
          <p:nvPr>
            <p:ph type="dt" sz="half" idx="10"/>
          </p:nvPr>
        </p:nvSpPr>
        <p:spPr/>
        <p:txBody>
          <a:bodyPr/>
          <a:lstStyle/>
          <a:p>
            <a:r>
              <a:rPr lang="de-DE" dirty="0"/>
              <a:t>Gebäude-, Sicherheits- und Infrastrukturmanagement</a:t>
            </a:r>
          </a:p>
        </p:txBody>
      </p:sp>
      <p:sp>
        <p:nvSpPr>
          <p:cNvPr id="5" name="Fußzeilenplatzhalter 4"/>
          <p:cNvSpPr>
            <a:spLocks noGrp="1"/>
          </p:cNvSpPr>
          <p:nvPr>
            <p:ph type="ftr" sz="quarter" idx="11"/>
          </p:nvPr>
        </p:nvSpPr>
        <p:spPr/>
        <p:txBody>
          <a:bodyPr/>
          <a:lstStyle/>
          <a:p>
            <a:r>
              <a:rPr lang="de-DE" dirty="0"/>
              <a:t>„Sicher am Arbeitsplatz“</a:t>
            </a:r>
          </a:p>
        </p:txBody>
      </p:sp>
      <p:sp>
        <p:nvSpPr>
          <p:cNvPr id="6" name="Foliennummernplatzhalter 5"/>
          <p:cNvSpPr>
            <a:spLocks noGrp="1"/>
          </p:cNvSpPr>
          <p:nvPr>
            <p:ph type="sldNum" sz="quarter" idx="12"/>
          </p:nvPr>
        </p:nvSpPr>
        <p:spPr/>
        <p:txBody>
          <a:bodyPr/>
          <a:lstStyle/>
          <a:p>
            <a:fld id="{AB6C09D1-9D44-46E9-90D5-584F6311654E}" type="slidenum">
              <a:rPr lang="de-DE" smtClean="0"/>
              <a:pPr/>
              <a:t>53</a:t>
            </a:fld>
            <a:endParaRPr lang="de-DE"/>
          </a:p>
        </p:txBody>
      </p:sp>
    </p:spTree>
    <p:extLst>
      <p:ext uri="{BB962C8B-B14F-4D97-AF65-F5344CB8AC3E}">
        <p14:creationId xmlns:p14="http://schemas.microsoft.com/office/powerpoint/2010/main" val="373169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a:stretch>
            <a:fillRect/>
          </a:stretch>
        </p:blipFill>
        <p:spPr>
          <a:xfrm>
            <a:off x="6404732" y="2957407"/>
            <a:ext cx="1341236" cy="646232"/>
          </a:xfrm>
          <a:prstGeom prst="rect">
            <a:avLst/>
          </a:prstGeom>
        </p:spPr>
      </p:pic>
      <p:sp>
        <p:nvSpPr>
          <p:cNvPr id="2" name="Titel 1"/>
          <p:cNvSpPr>
            <a:spLocks noGrp="1"/>
          </p:cNvSpPr>
          <p:nvPr>
            <p:ph type="title"/>
          </p:nvPr>
        </p:nvSpPr>
        <p:spPr/>
        <p:txBody>
          <a:bodyPr/>
          <a:lstStyle/>
          <a:p>
            <a:r>
              <a:rPr lang="de-DE" dirty="0"/>
              <a:t>Verhalten bei Ertönen der Alarmierung</a:t>
            </a:r>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6</a:t>
            </a:fld>
            <a:endParaRPr lang="de-DE"/>
          </a:p>
        </p:txBody>
      </p:sp>
      <p:sp>
        <p:nvSpPr>
          <p:cNvPr id="7171" name="Inhaltsplatzhalter 2"/>
          <p:cNvSpPr>
            <a:spLocks noGrp="1"/>
          </p:cNvSpPr>
          <p:nvPr>
            <p:ph sz="quarter" idx="13"/>
          </p:nvPr>
        </p:nvSpPr>
        <p:spPr>
          <a:xfrm>
            <a:off x="603250" y="1203423"/>
            <a:ext cx="7912100" cy="4967288"/>
          </a:xfrm>
        </p:spPr>
        <p:txBody>
          <a:bodyPr>
            <a:normAutofit fontScale="92500" lnSpcReduction="10000"/>
          </a:bodyPr>
          <a:lstStyle/>
          <a:p>
            <a:r>
              <a:rPr lang="de-DE" dirty="0"/>
              <a:t>Ruhe bewahren!</a:t>
            </a:r>
          </a:p>
          <a:p>
            <a:r>
              <a:rPr lang="de-DE" dirty="0"/>
              <a:t>Sofort das Gebäude auf </a:t>
            </a:r>
            <a:r>
              <a:rPr lang="de-DE" dirty="0" smtClean="0"/>
              <a:t>kürzestem </a:t>
            </a:r>
            <a:r>
              <a:rPr lang="de-DE" dirty="0"/>
              <a:t>und </a:t>
            </a:r>
            <a:r>
              <a:rPr lang="de-DE" dirty="0" smtClean="0"/>
              <a:t>sicherstem </a:t>
            </a:r>
            <a:r>
              <a:rPr lang="de-DE" dirty="0"/>
              <a:t>Weg verlassen!</a:t>
            </a:r>
          </a:p>
          <a:p>
            <a:r>
              <a:rPr lang="de-DE" dirty="0"/>
              <a:t>Aufzüge nicht </a:t>
            </a:r>
            <a:r>
              <a:rPr lang="de-DE" dirty="0" smtClean="0"/>
              <a:t>verwenden</a:t>
            </a:r>
            <a:r>
              <a:rPr lang="de-DE" dirty="0"/>
              <a:t>.</a:t>
            </a:r>
          </a:p>
          <a:p>
            <a:r>
              <a:rPr lang="de-DE" dirty="0"/>
              <a:t>Im Gefahrenfall dieser Kennzeichnung </a:t>
            </a:r>
            <a:r>
              <a:rPr lang="de-DE" dirty="0" smtClean="0"/>
              <a:t>folgen. </a:t>
            </a:r>
            <a:endParaRPr lang="de-DE" dirty="0"/>
          </a:p>
          <a:p>
            <a:r>
              <a:rPr lang="de-DE" dirty="0" smtClean="0"/>
              <a:t>Zum </a:t>
            </a:r>
            <a:r>
              <a:rPr lang="de-DE" dirty="0"/>
              <a:t>Sammelplatz begeben und auf </a:t>
            </a:r>
            <a:r>
              <a:rPr lang="de-DE" dirty="0" smtClean="0"/>
              <a:t>weitere</a:t>
            </a:r>
            <a:br>
              <a:rPr lang="de-DE" dirty="0" smtClean="0"/>
            </a:br>
            <a:r>
              <a:rPr lang="de-DE" dirty="0" smtClean="0"/>
              <a:t>Anweisungen </a:t>
            </a:r>
            <a:r>
              <a:rPr lang="de-DE" dirty="0"/>
              <a:t>warten</a:t>
            </a:r>
            <a:r>
              <a:rPr lang="de-DE" dirty="0" smtClean="0"/>
              <a:t>.</a:t>
            </a:r>
          </a:p>
          <a:p>
            <a:r>
              <a:rPr lang="de-DE" dirty="0" smtClean="0"/>
              <a:t>Verletzten</a:t>
            </a:r>
            <a:r>
              <a:rPr lang="de-DE" dirty="0"/>
              <a:t>, behinderten und ortsunkundigen Personen ist zu helfen, ohne sich selbst zu gefährden. Persönliche Sachen, die unmittelbar mitgenommen werden können sind, wenn möglich bei der Gebäuderäumung mitzunehmen. Das Betreten des Gebäudes ist nach der Räumung nicht mehr gestattet.</a:t>
            </a:r>
          </a:p>
        </p:txBody>
      </p:sp>
      <p:pic>
        <p:nvPicPr>
          <p:cNvPr id="7" name="Grafik 6"/>
          <p:cNvPicPr>
            <a:picLocks noChangeAspect="1"/>
          </p:cNvPicPr>
          <p:nvPr/>
        </p:nvPicPr>
        <p:blipFill>
          <a:blip r:embed="rId3"/>
          <a:stretch>
            <a:fillRect/>
          </a:stretch>
        </p:blipFill>
        <p:spPr>
          <a:xfrm>
            <a:off x="6404732" y="3618770"/>
            <a:ext cx="786452" cy="780356"/>
          </a:xfrm>
          <a:prstGeom prst="rect">
            <a:avLst/>
          </a:prstGeom>
        </p:spPr>
      </p:pic>
    </p:spTree>
    <p:extLst>
      <p:ext uri="{BB962C8B-B14F-4D97-AF65-F5344CB8AC3E}">
        <p14:creationId xmlns:p14="http://schemas.microsoft.com/office/powerpoint/2010/main" val="3624714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Verhalten </a:t>
            </a:r>
            <a:r>
              <a:rPr lang="de-DE" dirty="0" smtClean="0"/>
              <a:t>im Brandfall</a:t>
            </a:r>
            <a:endParaRPr lang="de-DE"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7</a:t>
            </a:fld>
            <a:endParaRPr lang="de-DE"/>
          </a:p>
        </p:txBody>
      </p:sp>
      <p:sp>
        <p:nvSpPr>
          <p:cNvPr id="7171" name="Inhaltsplatzhalter 2"/>
          <p:cNvSpPr>
            <a:spLocks noGrp="1"/>
          </p:cNvSpPr>
          <p:nvPr>
            <p:ph sz="quarter" idx="13"/>
          </p:nvPr>
        </p:nvSpPr>
        <p:spPr/>
        <p:txBody>
          <a:bodyPr>
            <a:normAutofit lnSpcReduction="10000"/>
          </a:bodyPr>
          <a:lstStyle/>
          <a:p>
            <a:r>
              <a:rPr lang="de-DE" b="1" dirty="0"/>
              <a:t>ALARMIEREN</a:t>
            </a:r>
            <a:r>
              <a:rPr lang="de-DE" dirty="0"/>
              <a:t/>
            </a:r>
            <a:br>
              <a:rPr lang="de-DE" dirty="0"/>
            </a:br>
            <a:r>
              <a:rPr lang="de-DE" dirty="0"/>
              <a:t>Druckknopfmelder betätigen!</a:t>
            </a:r>
            <a:br>
              <a:rPr lang="de-DE" dirty="0"/>
            </a:br>
            <a:r>
              <a:rPr lang="de-DE" dirty="0"/>
              <a:t>Feuerwehr </a:t>
            </a:r>
            <a:r>
              <a:rPr lang="de-DE" dirty="0" smtClean="0"/>
              <a:t>rufen!</a:t>
            </a:r>
            <a:br>
              <a:rPr lang="de-DE" dirty="0" smtClean="0"/>
            </a:br>
            <a:r>
              <a:rPr lang="de-DE" dirty="0" smtClean="0"/>
              <a:t>Notruf Feuerwehr: 122</a:t>
            </a:r>
            <a:br>
              <a:rPr lang="de-DE" dirty="0" smtClean="0"/>
            </a:br>
            <a:r>
              <a:rPr lang="de-DE" dirty="0" smtClean="0"/>
              <a:t>Notruf Betriebsfeuerwehr AKH: 40400/1222</a:t>
            </a:r>
            <a:endParaRPr lang="de-DE" dirty="0"/>
          </a:p>
          <a:p>
            <a:r>
              <a:rPr lang="de-DE" b="1" dirty="0"/>
              <a:t>RETTEN</a:t>
            </a:r>
            <a:r>
              <a:rPr lang="de-DE" dirty="0"/>
              <a:t/>
            </a:r>
            <a:br>
              <a:rPr lang="de-DE" dirty="0"/>
            </a:br>
            <a:r>
              <a:rPr lang="de-DE" dirty="0"/>
              <a:t>Helfen Sie gefährdeten Personen!</a:t>
            </a:r>
            <a:br>
              <a:rPr lang="de-DE" dirty="0"/>
            </a:br>
            <a:r>
              <a:rPr lang="de-DE" dirty="0"/>
              <a:t>Verlassen Sie das Haus zügig über die </a:t>
            </a:r>
            <a:br>
              <a:rPr lang="de-DE" dirty="0"/>
            </a:br>
            <a:r>
              <a:rPr lang="de-DE" dirty="0"/>
              <a:t>gekennzeichneten Fluchtwege zum </a:t>
            </a:r>
            <a:r>
              <a:rPr lang="de-DE" dirty="0" smtClean="0"/>
              <a:t>Sammelplatz.</a:t>
            </a:r>
          </a:p>
          <a:p>
            <a:r>
              <a:rPr lang="de-DE" b="1" dirty="0" smtClean="0"/>
              <a:t>LÖSCHEN (optional)</a:t>
            </a:r>
            <a:r>
              <a:rPr lang="de-DE" dirty="0" smtClean="0"/>
              <a:t/>
            </a:r>
            <a:br>
              <a:rPr lang="de-DE" dirty="0" smtClean="0"/>
            </a:br>
            <a:r>
              <a:rPr lang="de-DE" dirty="0" smtClean="0"/>
              <a:t>Wenn möglich Löschversuch unternehmen.</a:t>
            </a:r>
            <a:br>
              <a:rPr lang="de-DE" dirty="0" smtClean="0"/>
            </a:br>
            <a:r>
              <a:rPr lang="de-DE" dirty="0" smtClean="0"/>
              <a:t>Nicht selbst gefährden – Rückzug beachten.</a:t>
            </a:r>
            <a:endParaRPr lang="de-DE" dirty="0"/>
          </a:p>
        </p:txBody>
      </p:sp>
      <p:pic>
        <p:nvPicPr>
          <p:cNvPr id="8" name="Grafik 7"/>
          <p:cNvPicPr>
            <a:picLocks noChangeAspect="1"/>
          </p:cNvPicPr>
          <p:nvPr/>
        </p:nvPicPr>
        <p:blipFill>
          <a:blip r:embed="rId2"/>
          <a:stretch>
            <a:fillRect/>
          </a:stretch>
        </p:blipFill>
        <p:spPr>
          <a:xfrm>
            <a:off x="7180210" y="1462721"/>
            <a:ext cx="1335140" cy="4249280"/>
          </a:xfrm>
          <a:prstGeom prst="rect">
            <a:avLst/>
          </a:prstGeom>
        </p:spPr>
      </p:pic>
    </p:spTree>
    <p:extLst>
      <p:ext uri="{BB962C8B-B14F-4D97-AF65-F5344CB8AC3E}">
        <p14:creationId xmlns:p14="http://schemas.microsoft.com/office/powerpoint/2010/main" val="34718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Vorbeugender Brandschutz</a:t>
            </a:r>
            <a:endParaRPr lang="de-DE"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8</a:t>
            </a:fld>
            <a:endParaRPr lang="de-DE"/>
          </a:p>
        </p:txBody>
      </p:sp>
      <p:sp>
        <p:nvSpPr>
          <p:cNvPr id="7171" name="Inhaltsplatzhalter 2"/>
          <p:cNvSpPr>
            <a:spLocks noGrp="1"/>
          </p:cNvSpPr>
          <p:nvPr>
            <p:ph sz="quarter" idx="13"/>
          </p:nvPr>
        </p:nvSpPr>
        <p:spPr/>
        <p:txBody>
          <a:bodyPr>
            <a:normAutofit/>
          </a:bodyPr>
          <a:lstStyle/>
          <a:p>
            <a:pPr marL="0" indent="0">
              <a:buNone/>
            </a:pPr>
            <a:r>
              <a:rPr lang="de-DE" b="1" dirty="0"/>
              <a:t>Überprüfen Sie, wo sich </a:t>
            </a:r>
            <a:r>
              <a:rPr lang="de-DE" b="1" dirty="0" smtClean="0"/>
              <a:t>die </a:t>
            </a:r>
            <a:r>
              <a:rPr lang="de-DE" b="1" dirty="0"/>
              <a:t>nächstgelegenen Feuerlöscher befinden</a:t>
            </a:r>
            <a:r>
              <a:rPr lang="de-DE" b="1" dirty="0" smtClean="0"/>
              <a:t>!</a:t>
            </a:r>
            <a:endParaRPr lang="de-DE" b="1" dirty="0"/>
          </a:p>
          <a:p>
            <a:pPr marL="0" indent="0">
              <a:buNone/>
            </a:pPr>
            <a:r>
              <a:rPr lang="de-DE" b="1" dirty="0">
                <a:solidFill>
                  <a:srgbClr val="FF0000"/>
                </a:solidFill>
              </a:rPr>
              <a:t>Im Brandfall kann jede Sekunde entscheidend sein</a:t>
            </a:r>
            <a:r>
              <a:rPr lang="de-DE" b="1" dirty="0" smtClean="0">
                <a:solidFill>
                  <a:srgbClr val="FF0000"/>
                </a:solidFill>
              </a:rPr>
              <a:t>!!!</a:t>
            </a:r>
            <a:endParaRPr lang="de-DE" b="1" dirty="0">
              <a:solidFill>
                <a:srgbClr val="FF0000"/>
              </a:solidFill>
            </a:endParaRPr>
          </a:p>
          <a:p>
            <a:r>
              <a:rPr lang="de-DE" sz="1700" dirty="0"/>
              <a:t>Aushang der Brandschutzordnung beachten (Fluchtwege, Sammelplatz).</a:t>
            </a:r>
          </a:p>
          <a:p>
            <a:r>
              <a:rPr lang="de-DE" sz="1700" dirty="0"/>
              <a:t>Feuerlösch- und Brandmeldeeinrichtungen nicht verstellen.</a:t>
            </a:r>
          </a:p>
          <a:p>
            <a:r>
              <a:rPr lang="de-DE" sz="1700" dirty="0"/>
              <a:t>Flucht- und Rettungswege sind freizuhalten bzw. nicht einzuengen.</a:t>
            </a:r>
          </a:p>
          <a:p>
            <a:r>
              <a:rPr lang="de-DE" sz="1700" dirty="0"/>
              <a:t>Flucht- und Rettungswege dürfen nicht zur Lagerung oder zum Abstellen von Gegenständen benutzt werden.</a:t>
            </a:r>
          </a:p>
          <a:p>
            <a:r>
              <a:rPr lang="de-DE" sz="1700" dirty="0"/>
              <a:t>In feuergefährdeten Bereichen: Kein Umgang mit offenem </a:t>
            </a:r>
            <a:r>
              <a:rPr lang="de-DE" sz="1700" dirty="0" smtClean="0"/>
              <a:t>Feuer.</a:t>
            </a:r>
            <a:endParaRPr lang="de-DE" sz="1700" dirty="0"/>
          </a:p>
          <a:p>
            <a:r>
              <a:rPr lang="de-DE" sz="1700" dirty="0"/>
              <a:t>Verkeilen von Brandschutztüren </a:t>
            </a:r>
            <a:r>
              <a:rPr lang="de-DE" sz="1700" dirty="0" smtClean="0"/>
              <a:t>verboten</a:t>
            </a:r>
            <a:r>
              <a:rPr lang="de-DE" sz="1700" dirty="0"/>
              <a:t>.</a:t>
            </a:r>
          </a:p>
        </p:txBody>
      </p:sp>
      <p:pic>
        <p:nvPicPr>
          <p:cNvPr id="6" name="Grafik 5"/>
          <p:cNvPicPr>
            <a:picLocks noChangeAspect="1"/>
          </p:cNvPicPr>
          <p:nvPr/>
        </p:nvPicPr>
        <p:blipFill>
          <a:blip r:embed="rId2"/>
          <a:stretch>
            <a:fillRect/>
          </a:stretch>
        </p:blipFill>
        <p:spPr>
          <a:xfrm>
            <a:off x="7750378" y="4789184"/>
            <a:ext cx="841321" cy="841321"/>
          </a:xfrm>
          <a:prstGeom prst="rect">
            <a:avLst/>
          </a:prstGeom>
        </p:spPr>
      </p:pic>
      <p:pic>
        <p:nvPicPr>
          <p:cNvPr id="7" name="Grafik 6"/>
          <p:cNvPicPr>
            <a:picLocks noChangeAspect="1"/>
          </p:cNvPicPr>
          <p:nvPr/>
        </p:nvPicPr>
        <p:blipFill>
          <a:blip r:embed="rId3"/>
          <a:stretch>
            <a:fillRect/>
          </a:stretch>
        </p:blipFill>
        <p:spPr>
          <a:xfrm>
            <a:off x="5509710" y="5324205"/>
            <a:ext cx="902286" cy="902286"/>
          </a:xfrm>
          <a:prstGeom prst="rect">
            <a:avLst/>
          </a:prstGeom>
        </p:spPr>
      </p:pic>
    </p:spTree>
    <p:extLst>
      <p:ext uri="{BB962C8B-B14F-4D97-AF65-F5344CB8AC3E}">
        <p14:creationId xmlns:p14="http://schemas.microsoft.com/office/powerpoint/2010/main" val="11052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Brandklassen</a:t>
            </a:r>
            <a:endParaRPr lang="de-DE" dirty="0"/>
          </a:p>
        </p:txBody>
      </p:sp>
      <p:sp>
        <p:nvSpPr>
          <p:cNvPr id="3" name="Datumsplatzhalter 2"/>
          <p:cNvSpPr>
            <a:spLocks noGrp="1"/>
          </p:cNvSpPr>
          <p:nvPr>
            <p:ph type="dt" sz="half" idx="10"/>
          </p:nvPr>
        </p:nvSpPr>
        <p:spPr/>
        <p:txBody>
          <a:bodyPr/>
          <a:lstStyle/>
          <a:p>
            <a:r>
              <a:rPr lang="de-DE" dirty="0"/>
              <a:t>Gebäude-, Sicherheits- und Infrastrukturmanagement</a:t>
            </a:r>
          </a:p>
        </p:txBody>
      </p:sp>
      <p:sp>
        <p:nvSpPr>
          <p:cNvPr id="4" name="Fußzeilenplatzhalter 3"/>
          <p:cNvSpPr>
            <a:spLocks noGrp="1"/>
          </p:cNvSpPr>
          <p:nvPr>
            <p:ph type="ftr" sz="quarter" idx="11"/>
          </p:nvPr>
        </p:nvSpPr>
        <p:spPr/>
        <p:txBody>
          <a:bodyPr/>
          <a:lstStyle/>
          <a:p>
            <a:r>
              <a:rPr lang="de-DE" dirty="0"/>
              <a:t>„Sicher am Arbeitsplatz“</a:t>
            </a:r>
          </a:p>
        </p:txBody>
      </p:sp>
      <p:sp>
        <p:nvSpPr>
          <p:cNvPr id="5" name="Foliennummernplatzhalter 4"/>
          <p:cNvSpPr>
            <a:spLocks noGrp="1"/>
          </p:cNvSpPr>
          <p:nvPr>
            <p:ph type="sldNum" sz="quarter" idx="12"/>
          </p:nvPr>
        </p:nvSpPr>
        <p:spPr/>
        <p:txBody>
          <a:bodyPr/>
          <a:lstStyle/>
          <a:p>
            <a:fld id="{AB6C09D1-9D44-46E9-90D5-584F6311654E}" type="slidenum">
              <a:rPr lang="de-DE" smtClean="0"/>
              <a:pPr/>
              <a:t>9</a:t>
            </a:fld>
            <a:endParaRPr lang="de-DE"/>
          </a:p>
        </p:txBody>
      </p:sp>
      <p:sp>
        <p:nvSpPr>
          <p:cNvPr id="7171" name="Inhaltsplatzhalter 2"/>
          <p:cNvSpPr>
            <a:spLocks noGrp="1"/>
          </p:cNvSpPr>
          <p:nvPr>
            <p:ph sz="quarter" idx="13"/>
          </p:nvPr>
        </p:nvSpPr>
        <p:spPr/>
        <p:txBody>
          <a:bodyPr>
            <a:normAutofit/>
          </a:bodyPr>
          <a:lstStyle/>
          <a:p>
            <a:pPr marL="0" indent="0">
              <a:buNone/>
            </a:pPr>
            <a:r>
              <a:rPr lang="de-DE" sz="1700" dirty="0" smtClean="0"/>
              <a:t>	</a:t>
            </a:r>
            <a:r>
              <a:rPr lang="de-DE" sz="1700" u="sng" dirty="0" smtClean="0"/>
              <a:t>Brandklasse </a:t>
            </a:r>
            <a:r>
              <a:rPr lang="de-DE" sz="1700" u="sng" dirty="0"/>
              <a:t>A:</a:t>
            </a:r>
            <a:r>
              <a:rPr lang="de-DE" sz="1700" dirty="0"/>
              <a:t> Feste, eine Glut bildende Stoffe, z.B. Holz, Papier, </a:t>
            </a:r>
            <a:r>
              <a:rPr lang="de-DE" sz="1700" dirty="0" smtClean="0"/>
              <a:t>	Pappe</a:t>
            </a:r>
            <a:r>
              <a:rPr lang="de-DE" sz="1700" dirty="0"/>
              <a:t>, </a:t>
            </a:r>
            <a:r>
              <a:rPr lang="de-DE" sz="1700" dirty="0" smtClean="0"/>
              <a:t>Textilien</a:t>
            </a:r>
            <a:r>
              <a:rPr lang="de-DE" sz="1700" dirty="0"/>
              <a:t>, </a:t>
            </a:r>
            <a:r>
              <a:rPr lang="de-DE" sz="1700" dirty="0" smtClean="0"/>
              <a:t>Kohle und </a:t>
            </a:r>
            <a:r>
              <a:rPr lang="de-DE" sz="1700" dirty="0"/>
              <a:t>Gummi </a:t>
            </a:r>
            <a:r>
              <a:rPr lang="de-DE" sz="1700" dirty="0" smtClean="0"/>
              <a:t> </a:t>
            </a:r>
          </a:p>
          <a:p>
            <a:pPr lvl="3">
              <a:buFont typeface="Wingdings" panose="05000000000000000000" pitchFamily="2" charset="2"/>
              <a:buChar char="Ø"/>
            </a:pPr>
            <a:r>
              <a:rPr lang="de-DE" sz="1400" dirty="0" smtClean="0">
                <a:solidFill>
                  <a:srgbClr val="FF0000"/>
                </a:solidFill>
              </a:rPr>
              <a:t>Schaumlöscher</a:t>
            </a:r>
            <a:r>
              <a:rPr lang="de-DE" sz="1400" dirty="0">
                <a:solidFill>
                  <a:srgbClr val="FF0000"/>
                </a:solidFill>
              </a:rPr>
              <a:t>, Wasserlöscher, </a:t>
            </a:r>
            <a:r>
              <a:rPr lang="de-DE" sz="1400" dirty="0" smtClean="0">
                <a:solidFill>
                  <a:srgbClr val="FF0000"/>
                </a:solidFill>
              </a:rPr>
              <a:t>Pulverlöscher</a:t>
            </a:r>
            <a:endParaRPr lang="de-DE" sz="1700" dirty="0">
              <a:solidFill>
                <a:srgbClr val="FF0000"/>
              </a:solidFill>
            </a:endParaRPr>
          </a:p>
          <a:p>
            <a:pPr marL="0" indent="0">
              <a:buNone/>
            </a:pPr>
            <a:r>
              <a:rPr lang="de-DE" sz="1700" dirty="0"/>
              <a:t>	</a:t>
            </a:r>
            <a:r>
              <a:rPr lang="de-DE" sz="1700" u="sng" dirty="0"/>
              <a:t>Brandklasse B:</a:t>
            </a:r>
            <a:r>
              <a:rPr lang="de-DE" sz="1700" dirty="0"/>
              <a:t> Flüssige oder flüssig werdende Stoffe, z.B. Benzin, </a:t>
            </a:r>
            <a:r>
              <a:rPr lang="de-DE" sz="1700" dirty="0" smtClean="0"/>
              <a:t>	Verdünner</a:t>
            </a:r>
            <a:r>
              <a:rPr lang="de-DE" sz="1700" dirty="0"/>
              <a:t>, Farbe, </a:t>
            </a:r>
            <a:r>
              <a:rPr lang="de-DE" sz="1700" dirty="0" smtClean="0"/>
              <a:t>Lack</a:t>
            </a:r>
            <a:r>
              <a:rPr lang="de-DE" sz="1700" dirty="0"/>
              <a:t>, </a:t>
            </a:r>
            <a:r>
              <a:rPr lang="de-DE" sz="1700" dirty="0" smtClean="0"/>
              <a:t>Wachs</a:t>
            </a:r>
            <a:r>
              <a:rPr lang="de-DE" sz="1700" dirty="0"/>
              <a:t>, </a:t>
            </a:r>
            <a:r>
              <a:rPr lang="de-DE" sz="1700" dirty="0" smtClean="0"/>
              <a:t>Harz, Öl</a:t>
            </a:r>
            <a:r>
              <a:rPr lang="de-DE" sz="1700" dirty="0"/>
              <a:t>, Fett </a:t>
            </a:r>
            <a:r>
              <a:rPr lang="de-DE" sz="1700" dirty="0" smtClean="0"/>
              <a:t>	</a:t>
            </a:r>
          </a:p>
          <a:p>
            <a:pPr lvl="3">
              <a:buFont typeface="Wingdings" panose="05000000000000000000" pitchFamily="2" charset="2"/>
              <a:buChar char="Ø"/>
            </a:pPr>
            <a:r>
              <a:rPr lang="de-DE" sz="1400" dirty="0" smtClean="0">
                <a:solidFill>
                  <a:srgbClr val="FF0000"/>
                </a:solidFill>
              </a:rPr>
              <a:t>CO2-Löscher</a:t>
            </a:r>
            <a:r>
              <a:rPr lang="de-DE" sz="1400" dirty="0">
                <a:solidFill>
                  <a:srgbClr val="FF0000"/>
                </a:solidFill>
              </a:rPr>
              <a:t>, Schaumlöscher, Pulverlöscher  </a:t>
            </a:r>
            <a:endParaRPr lang="de-DE" sz="1400" dirty="0" smtClean="0">
              <a:solidFill>
                <a:srgbClr val="FF0000"/>
              </a:solidFill>
            </a:endParaRPr>
          </a:p>
          <a:p>
            <a:pPr marL="0" indent="0">
              <a:buNone/>
            </a:pPr>
            <a:r>
              <a:rPr lang="de-DE" sz="1700" dirty="0" smtClean="0"/>
              <a:t>	</a:t>
            </a:r>
            <a:r>
              <a:rPr lang="de-DE" sz="1700" u="sng" dirty="0" smtClean="0"/>
              <a:t>Brandklasse C:</a:t>
            </a:r>
            <a:r>
              <a:rPr lang="de-DE" sz="1700" dirty="0" smtClean="0"/>
              <a:t> Gasförmige Stoffe, auch unter Druck, z.B. Erdgas 	(Methan), Flüssiggas (Propan, Butan), Acetylen </a:t>
            </a:r>
          </a:p>
          <a:p>
            <a:pPr lvl="3">
              <a:buFont typeface="Wingdings" panose="05000000000000000000" pitchFamily="2" charset="2"/>
              <a:buChar char="Ø"/>
            </a:pPr>
            <a:r>
              <a:rPr lang="de-DE" sz="1400" dirty="0" smtClean="0">
                <a:solidFill>
                  <a:srgbClr val="FF0000"/>
                </a:solidFill>
              </a:rPr>
              <a:t>Pulverlöscher</a:t>
            </a:r>
            <a:r>
              <a:rPr lang="de-DE" sz="1400" dirty="0">
                <a:solidFill>
                  <a:srgbClr val="FF0000"/>
                </a:solidFill>
              </a:rPr>
              <a:t>	</a:t>
            </a:r>
            <a:endParaRPr lang="de-DE" sz="1400" dirty="0" smtClean="0">
              <a:solidFill>
                <a:srgbClr val="FF0000"/>
              </a:solidFill>
            </a:endParaRPr>
          </a:p>
          <a:p>
            <a:pPr marL="806450" lvl="3" indent="0">
              <a:buNone/>
            </a:pPr>
            <a:r>
              <a:rPr lang="de-DE" dirty="0" smtClean="0"/>
              <a:t>	</a:t>
            </a:r>
            <a:r>
              <a:rPr lang="de-DE" u="sng" dirty="0" smtClean="0"/>
              <a:t>Brandklasse </a:t>
            </a:r>
            <a:r>
              <a:rPr lang="de-DE" u="sng" dirty="0"/>
              <a:t>D:</a:t>
            </a:r>
            <a:r>
              <a:rPr lang="de-DE" dirty="0"/>
              <a:t> Brennbare Metalle, z.B. Aluminiumstaub </a:t>
            </a:r>
          </a:p>
          <a:p>
            <a:pPr lvl="3">
              <a:buFont typeface="Wingdings" panose="05000000000000000000" pitchFamily="2" charset="2"/>
              <a:buChar char="Ø"/>
            </a:pPr>
            <a:r>
              <a:rPr lang="de-DE" sz="1400" dirty="0">
                <a:solidFill>
                  <a:srgbClr val="FF0000"/>
                </a:solidFill>
              </a:rPr>
              <a:t>Pulverlöscher</a:t>
            </a:r>
          </a:p>
          <a:p>
            <a:pPr marL="0" indent="0">
              <a:buNone/>
            </a:pPr>
            <a:r>
              <a:rPr lang="de-DE" sz="1700" dirty="0" smtClean="0"/>
              <a:t>	</a:t>
            </a:r>
            <a:r>
              <a:rPr lang="de-DE" sz="1700" u="sng" dirty="0" smtClean="0"/>
              <a:t>Brandklasse </a:t>
            </a:r>
            <a:r>
              <a:rPr lang="de-DE" sz="1700" u="sng" dirty="0"/>
              <a:t>F:</a:t>
            </a:r>
            <a:r>
              <a:rPr lang="de-DE" sz="1700" dirty="0"/>
              <a:t> Speiseölen und Speisefette, z.B. Öl, Fett 	</a:t>
            </a:r>
            <a:endParaRPr lang="de-DE" sz="1700" dirty="0" smtClean="0"/>
          </a:p>
          <a:p>
            <a:pPr lvl="3">
              <a:buFont typeface="Wingdings" panose="05000000000000000000" pitchFamily="2" charset="2"/>
              <a:buChar char="Ø"/>
            </a:pPr>
            <a:r>
              <a:rPr lang="de-DE" sz="1400" dirty="0" smtClean="0">
                <a:solidFill>
                  <a:srgbClr val="FF0000"/>
                </a:solidFill>
              </a:rPr>
              <a:t>Fettbrandlöscher</a:t>
            </a:r>
            <a:r>
              <a:rPr lang="de-DE" sz="1400" dirty="0" smtClean="0"/>
              <a:t> </a:t>
            </a:r>
            <a:endParaRPr lang="de-DE" sz="1400" dirty="0"/>
          </a:p>
          <a:p>
            <a:pPr marL="0" indent="0">
              <a:buNone/>
            </a:pPr>
            <a:endParaRPr lang="de-DE" sz="1700" dirty="0">
              <a:latin typeface="+mj-lt"/>
            </a:endParaRPr>
          </a:p>
        </p:txBody>
      </p:sp>
      <p:pic>
        <p:nvPicPr>
          <p:cNvPr id="9" name="Grafik 8"/>
          <p:cNvPicPr>
            <a:picLocks noChangeAspect="1"/>
          </p:cNvPicPr>
          <p:nvPr/>
        </p:nvPicPr>
        <p:blipFill>
          <a:blip r:embed="rId2"/>
          <a:stretch>
            <a:fillRect/>
          </a:stretch>
        </p:blipFill>
        <p:spPr>
          <a:xfrm>
            <a:off x="628650" y="1337125"/>
            <a:ext cx="664522" cy="816935"/>
          </a:xfrm>
          <a:prstGeom prst="rect">
            <a:avLst/>
          </a:prstGeom>
        </p:spPr>
      </p:pic>
      <p:pic>
        <p:nvPicPr>
          <p:cNvPr id="10" name="Grafik 9"/>
          <p:cNvPicPr>
            <a:picLocks noChangeAspect="1"/>
          </p:cNvPicPr>
          <p:nvPr/>
        </p:nvPicPr>
        <p:blipFill>
          <a:blip r:embed="rId3"/>
          <a:stretch>
            <a:fillRect/>
          </a:stretch>
        </p:blipFill>
        <p:spPr>
          <a:xfrm>
            <a:off x="628650" y="2436467"/>
            <a:ext cx="664522" cy="829128"/>
          </a:xfrm>
          <a:prstGeom prst="rect">
            <a:avLst/>
          </a:prstGeom>
        </p:spPr>
      </p:pic>
      <p:pic>
        <p:nvPicPr>
          <p:cNvPr id="11" name="Grafik 10"/>
          <p:cNvPicPr>
            <a:picLocks noChangeAspect="1"/>
          </p:cNvPicPr>
          <p:nvPr/>
        </p:nvPicPr>
        <p:blipFill>
          <a:blip r:embed="rId4"/>
          <a:stretch>
            <a:fillRect/>
          </a:stretch>
        </p:blipFill>
        <p:spPr>
          <a:xfrm>
            <a:off x="603250" y="3548002"/>
            <a:ext cx="664522" cy="829128"/>
          </a:xfrm>
          <a:prstGeom prst="rect">
            <a:avLst/>
          </a:prstGeom>
        </p:spPr>
      </p:pic>
      <p:pic>
        <p:nvPicPr>
          <p:cNvPr id="12" name="Grafik 11"/>
          <p:cNvPicPr>
            <a:picLocks noChangeAspect="1"/>
          </p:cNvPicPr>
          <p:nvPr/>
        </p:nvPicPr>
        <p:blipFill>
          <a:blip r:embed="rId5"/>
          <a:stretch>
            <a:fillRect/>
          </a:stretch>
        </p:blipFill>
        <p:spPr>
          <a:xfrm>
            <a:off x="628650" y="4525992"/>
            <a:ext cx="664522" cy="816935"/>
          </a:xfrm>
          <a:prstGeom prst="rect">
            <a:avLst/>
          </a:prstGeom>
        </p:spPr>
      </p:pic>
      <p:pic>
        <p:nvPicPr>
          <p:cNvPr id="13" name="Grafik 12"/>
          <p:cNvPicPr>
            <a:picLocks noChangeAspect="1"/>
          </p:cNvPicPr>
          <p:nvPr/>
        </p:nvPicPr>
        <p:blipFill>
          <a:blip r:embed="rId6"/>
          <a:stretch>
            <a:fillRect/>
          </a:stretch>
        </p:blipFill>
        <p:spPr>
          <a:xfrm>
            <a:off x="629382" y="5411262"/>
            <a:ext cx="664522" cy="829128"/>
          </a:xfrm>
          <a:prstGeom prst="rect">
            <a:avLst/>
          </a:prstGeom>
        </p:spPr>
      </p:pic>
    </p:spTree>
    <p:extLst>
      <p:ext uri="{BB962C8B-B14F-4D97-AF65-F5344CB8AC3E}">
        <p14:creationId xmlns:p14="http://schemas.microsoft.com/office/powerpoint/2010/main" val="1925338297"/>
      </p:ext>
    </p:extLst>
  </p:cSld>
  <p:clrMapOvr>
    <a:masterClrMapping/>
  </p:clrMapOvr>
</p:sld>
</file>

<file path=ppt/theme/theme1.xml><?xml version="1.0" encoding="utf-8"?>
<a:theme xmlns:a="http://schemas.openxmlformats.org/drawingml/2006/main" name="MedUni Wien">
  <a:themeElements>
    <a:clrScheme name="MedUni Wien">
      <a:dk1>
        <a:sysClr val="windowText" lastClr="000000"/>
      </a:dk1>
      <a:lt1>
        <a:sysClr val="window" lastClr="FFFFFF"/>
      </a:lt1>
      <a:dk2>
        <a:srgbClr val="757070"/>
      </a:dk2>
      <a:lt2>
        <a:srgbClr val="FDD8C9"/>
      </a:lt2>
      <a:accent1>
        <a:srgbClr val="111D4E"/>
      </a:accent1>
      <a:accent2>
        <a:srgbClr val="5FB4E5"/>
      </a:accent2>
      <a:accent3>
        <a:srgbClr val="3CBFAE"/>
      </a:accent3>
      <a:accent4>
        <a:srgbClr val="F0A794"/>
      </a:accent4>
      <a:accent5>
        <a:srgbClr val="4472C4"/>
      </a:accent5>
      <a:accent6>
        <a:srgbClr val="70AD47"/>
      </a:accent6>
      <a:hlink>
        <a:srgbClr val="111D4E"/>
      </a:hlink>
      <a:folHlink>
        <a:srgbClr val="00297A"/>
      </a:folHlink>
    </a:clrScheme>
    <a:fontScheme name="MedUni Wien">
      <a:majorFont>
        <a:latin typeface="Georgia"/>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Uni_Wien_DE_4-3" id="{743051D4-0071-4CFE-A079-E4706F76D9F5}" vid="{13AB0571-1FD0-41BA-A197-354912CF8FA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edUni Wien">
    <a:dk1>
      <a:sysClr val="windowText" lastClr="000000"/>
    </a:dk1>
    <a:lt1>
      <a:sysClr val="window" lastClr="FFFFFF"/>
    </a:lt1>
    <a:dk2>
      <a:srgbClr val="757070"/>
    </a:dk2>
    <a:lt2>
      <a:srgbClr val="FDD8C9"/>
    </a:lt2>
    <a:accent1>
      <a:srgbClr val="111D4E"/>
    </a:accent1>
    <a:accent2>
      <a:srgbClr val="5FB4E5"/>
    </a:accent2>
    <a:accent3>
      <a:srgbClr val="3CBFAE"/>
    </a:accent3>
    <a:accent4>
      <a:srgbClr val="F0A794"/>
    </a:accent4>
    <a:accent5>
      <a:srgbClr val="4472C4"/>
    </a:accent5>
    <a:accent6>
      <a:srgbClr val="70AD47"/>
    </a:accent6>
    <a:hlink>
      <a:srgbClr val="111D4E"/>
    </a:hlink>
    <a:folHlink>
      <a:srgbClr val="00297A"/>
    </a:folHlink>
  </a:clrScheme>
</a:themeOverride>
</file>

<file path=docProps/app.xml><?xml version="1.0" encoding="utf-8"?>
<Properties xmlns="http://schemas.openxmlformats.org/officeDocument/2006/extended-properties" xmlns:vt="http://schemas.openxmlformats.org/officeDocument/2006/docPropsVTypes">
  <Template/>
  <TotalTime>0</TotalTime>
  <Words>2543</Words>
  <Application>Microsoft Office PowerPoint</Application>
  <PresentationFormat>Bildschirmpräsentation (4:3)</PresentationFormat>
  <Paragraphs>476</Paragraphs>
  <Slides>53</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53</vt:i4>
      </vt:variant>
    </vt:vector>
  </HeadingPairs>
  <TitlesOfParts>
    <vt:vector size="59" baseType="lpstr">
      <vt:lpstr>Arial</vt:lpstr>
      <vt:lpstr>Calibri</vt:lpstr>
      <vt:lpstr>Georgia</vt:lpstr>
      <vt:lpstr>Lucida Sans</vt:lpstr>
      <vt:lpstr>Wingdings</vt:lpstr>
      <vt:lpstr>MedUni Wien</vt:lpstr>
      <vt:lpstr>Unterweisung „Sicher am Arbeitsplatz“</vt:lpstr>
      <vt:lpstr>Rechtliche Grundlagen 1</vt:lpstr>
      <vt:lpstr>Rechtliche Grundlagen 2</vt:lpstr>
      <vt:lpstr>Unterweisungspflicht</vt:lpstr>
      <vt:lpstr>Verhalten im Alarmierungsfall</vt:lpstr>
      <vt:lpstr>Verhalten bei Ertönen der Alarmierung</vt:lpstr>
      <vt:lpstr>Verhalten im Brandfall</vt:lpstr>
      <vt:lpstr>Vorbeugender Brandschutz</vt:lpstr>
      <vt:lpstr>Brandklassen</vt:lpstr>
      <vt:lpstr>Ein ergonomischer  PC-Arbeitsplatz</vt:lpstr>
      <vt:lpstr>Blickrichtung/Blendung</vt:lpstr>
      <vt:lpstr>Arbeitsstuhl</vt:lpstr>
      <vt:lpstr>Dynamisches Sitzen</vt:lpstr>
      <vt:lpstr>Heben und Tragen</vt:lpstr>
      <vt:lpstr>Heben und Tragen</vt:lpstr>
      <vt:lpstr>Leitern und Aufstiegshilfen</vt:lpstr>
      <vt:lpstr>Leitern und Aufstiegshilfen</vt:lpstr>
      <vt:lpstr>Abfallwirtschaft</vt:lpstr>
      <vt:lpstr>Abfallwirtschaft</vt:lpstr>
      <vt:lpstr>Abfalltrennung 1</vt:lpstr>
      <vt:lpstr>Abfalltrennung 2</vt:lpstr>
      <vt:lpstr> Medizinische Abfälle Kategorie 2  - „oranger Sack“</vt:lpstr>
      <vt:lpstr> Medizinischer Abfall Kategorie 1 – „infektiöse Behälter“ </vt:lpstr>
      <vt:lpstr>Sonstige im medizinischen Bereich anfallende Abfälle   </vt:lpstr>
      <vt:lpstr>Warnhinweise</vt:lpstr>
      <vt:lpstr>Warnhinweise, Zutritts-, Zugriffsverbote</vt:lpstr>
      <vt:lpstr>Arbeiten im Labor</vt:lpstr>
      <vt:lpstr>Allgemeine Richtlinien 1</vt:lpstr>
      <vt:lpstr>Allgemeine Richtlinien 2</vt:lpstr>
      <vt:lpstr>Allgemeine Richtlinien 3</vt:lpstr>
      <vt:lpstr>Umgang, Verwendung von gefährlichen Arbeitsstoffen</vt:lpstr>
      <vt:lpstr>Gefährliche Arbeitsstoffe 1</vt:lpstr>
      <vt:lpstr>Gefährliche Arbeitsstoffe 2</vt:lpstr>
      <vt:lpstr>Gefährliche Arbeitsstoffe 3</vt:lpstr>
      <vt:lpstr>Gefährliche Arbeitsstoffe 4</vt:lpstr>
      <vt:lpstr>Biologische Gefährdungen 1</vt:lpstr>
      <vt:lpstr>Biologische Gefährdungen 2</vt:lpstr>
      <vt:lpstr>Biologische Gefährdungen 3</vt:lpstr>
      <vt:lpstr>Alleinarbeit 1</vt:lpstr>
      <vt:lpstr>Alleinarbeit 2</vt:lpstr>
      <vt:lpstr>Schwangere Mitarbeiterinnen</vt:lpstr>
      <vt:lpstr>Lagerung gefährlicher Arbeitsstoffe 1</vt:lpstr>
      <vt:lpstr>Lagerung gefährlicher Arbeitsstoffe 2</vt:lpstr>
      <vt:lpstr>Lagerung gefährlicher Arbeitsstoffe 3</vt:lpstr>
      <vt:lpstr>Strahlenschutz</vt:lpstr>
      <vt:lpstr>Strahlenschutz (Radioaktivität)</vt:lpstr>
      <vt:lpstr>Laser</vt:lpstr>
      <vt:lpstr>Laserschutz</vt:lpstr>
      <vt:lpstr>Tierhaltung</vt:lpstr>
      <vt:lpstr>Tierhaltung</vt:lpstr>
      <vt:lpstr>Wichtige Notrufnummern</vt:lpstr>
      <vt:lpstr>Wichtige Notrufnummern</vt:lpstr>
      <vt:lpstr>Diese Unterlage entstand unter der Mitarbeit   der Max F. Perutz Laboratories  und der  Abteilung für dezentrale Biomedizinische Einrichtungen.</vt:lpstr>
    </vt:vector>
  </TitlesOfParts>
  <Company>Medizinische 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mit blauem Hintergrund</dc:title>
  <dc:creator>Carina SCHÖFL</dc:creator>
  <cp:lastModifiedBy>Claudia Schuster</cp:lastModifiedBy>
  <cp:revision>70</cp:revision>
  <cp:lastPrinted>2016-07-07T12:58:37Z</cp:lastPrinted>
  <dcterms:created xsi:type="dcterms:W3CDTF">2020-06-12T07:26:11Z</dcterms:created>
  <dcterms:modified xsi:type="dcterms:W3CDTF">2020-06-26T11:22:35Z</dcterms:modified>
</cp:coreProperties>
</file>